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0" r:id="rId3"/>
    <p:sldId id="257" r:id="rId4"/>
    <p:sldId id="258" r:id="rId5"/>
    <p:sldId id="259"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67" r:id="rId19"/>
    <p:sldId id="275" r:id="rId20"/>
    <p:sldId id="276" r:id="rId21"/>
    <p:sldId id="277" r:id="rId22"/>
    <p:sldId id="278" r:id="rId23"/>
    <p:sldId id="279" r:id="rId24"/>
    <p:sldId id="280" r:id="rId25"/>
    <p:sldId id="281" r:id="rId26"/>
    <p:sldId id="282" r:id="rId27"/>
    <p:sldId id="283" r:id="rId28"/>
    <p:sldId id="284" r:id="rId29"/>
    <p:sldId id="285" r:id="rId30"/>
    <p:sldId id="26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174" autoAdjust="0"/>
  </p:normalViewPr>
  <p:slideViewPr>
    <p:cSldViewPr snapToGrid="0">
      <p:cViewPr varScale="1">
        <p:scale>
          <a:sx n="53" d="100"/>
          <a:sy n="53" d="100"/>
        </p:scale>
        <p:origin x="18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0A1DF-B151-465B-966E-46A32AE25C7C}" type="datetimeFigureOut">
              <a:rPr lang="zh-CN" altLang="en-US" smtClean="0"/>
              <a:t>2020/12/5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8574C7-0C97-42B1-B447-A35DBA88925B}" type="slidenum">
              <a:rPr lang="zh-CN" altLang="en-US" smtClean="0"/>
              <a:t>‹#›</a:t>
            </a:fld>
            <a:endParaRPr lang="zh-CN" altLang="en-US"/>
          </a:p>
        </p:txBody>
      </p:sp>
    </p:spTree>
    <p:extLst>
      <p:ext uri="{BB962C8B-B14F-4D97-AF65-F5344CB8AC3E}">
        <p14:creationId xmlns:p14="http://schemas.microsoft.com/office/powerpoint/2010/main" val="406539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1</a:t>
            </a:fld>
            <a:endParaRPr lang="zh-CN" altLang="en-US"/>
          </a:p>
        </p:txBody>
      </p:sp>
    </p:spTree>
    <p:extLst>
      <p:ext uri="{BB962C8B-B14F-4D97-AF65-F5344CB8AC3E}">
        <p14:creationId xmlns:p14="http://schemas.microsoft.com/office/powerpoint/2010/main" val="1812669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One-hot</a:t>
            </a:r>
            <a:r>
              <a:rPr lang="zh-CN" altLang="en-US" dirty="0"/>
              <a:t>独热举例：三分类。若真实分类为</a:t>
            </a:r>
            <a:r>
              <a:rPr lang="en-US" altLang="zh-CN" dirty="0"/>
              <a:t>2</a:t>
            </a:r>
            <a:r>
              <a:rPr lang="zh-CN" altLang="en-US" dirty="0"/>
              <a:t>，则</a:t>
            </a:r>
            <a:r>
              <a:rPr lang="en-US" altLang="zh-CN" dirty="0"/>
              <a:t>P(y=2)=1, P(y=1)=P(y=3)=0</a:t>
            </a:r>
          </a:p>
          <a:p>
            <a:r>
              <a:rPr lang="zh-CN" altLang="en-US" dirty="0"/>
              <a:t>为何交叉熵是有意义的损失函数举例：</a:t>
            </a:r>
            <a:r>
              <a:rPr lang="en-US" altLang="zh-CN" dirty="0"/>
              <a:t>P17</a:t>
            </a:r>
            <a:r>
              <a:rPr lang="zh-CN" altLang="en-US" dirty="0"/>
              <a:t>最后三行</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12</a:t>
            </a:fld>
            <a:endParaRPr lang="zh-CN" altLang="en-US"/>
          </a:p>
        </p:txBody>
      </p:sp>
    </p:spTree>
    <p:extLst>
      <p:ext uri="{BB962C8B-B14F-4D97-AF65-F5344CB8AC3E}">
        <p14:creationId xmlns:p14="http://schemas.microsoft.com/office/powerpoint/2010/main" val="105201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13</a:t>
            </a:fld>
            <a:endParaRPr lang="zh-CN" altLang="en-US"/>
          </a:p>
        </p:txBody>
      </p:sp>
    </p:spTree>
    <p:extLst>
      <p:ext uri="{BB962C8B-B14F-4D97-AF65-F5344CB8AC3E}">
        <p14:creationId xmlns:p14="http://schemas.microsoft.com/office/powerpoint/2010/main" val="147442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万事俱备，开始干活</a:t>
            </a:r>
            <a:endParaRPr lang="en-US" altLang="zh-CN" dirty="0"/>
          </a:p>
          <a:p>
            <a:endParaRPr lang="en-US" altLang="zh-CN" dirty="0"/>
          </a:p>
          <a:p>
            <a:r>
              <a:rPr lang="zh-CN" altLang="en-US" dirty="0"/>
              <a:t>理论推导：</a:t>
            </a:r>
            <a:r>
              <a:rPr lang="en-US" altLang="zh-CN" dirty="0"/>
              <a:t>P19</a:t>
            </a:r>
            <a:r>
              <a:rPr lang="zh-CN" altLang="en-US" dirty="0"/>
              <a:t>中</a:t>
            </a:r>
            <a:endParaRPr lang="en-US" altLang="zh-CN" dirty="0"/>
          </a:p>
          <a:p>
            <a:endParaRPr lang="en-US" altLang="zh-CN" dirty="0"/>
          </a:p>
          <a:p>
            <a:r>
              <a:rPr lang="en-US" altLang="zh-CN" dirty="0"/>
              <a:t>SGD</a:t>
            </a:r>
            <a:r>
              <a:rPr lang="zh-CN" altLang="en-US" dirty="0"/>
              <a:t>好处：计算所有训练数据的梯度很费时间，很费内存。大多数时候只需要知道梯度大致方向，而且随机的因素还可能跳过局部最优</a:t>
            </a:r>
            <a:endParaRPr lang="en-US" altLang="zh-CN" dirty="0"/>
          </a:p>
          <a:p>
            <a:endParaRPr lang="en-US" altLang="zh-CN" dirty="0"/>
          </a:p>
          <a:p>
            <a:r>
              <a:rPr lang="zh-CN" altLang="en-US" dirty="0"/>
              <a:t>冲量：梯度大，离最优远，学习率大点跑快点，梯度小，快到了，学习率小点跑慢点</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14</a:t>
            </a:fld>
            <a:endParaRPr lang="zh-CN" altLang="en-US"/>
          </a:p>
        </p:txBody>
      </p:sp>
    </p:spTree>
    <p:extLst>
      <p:ext uri="{BB962C8B-B14F-4D97-AF65-F5344CB8AC3E}">
        <p14:creationId xmlns:p14="http://schemas.microsoft.com/office/powerpoint/2010/main" val="346089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与之相对的是欠拟合：模型在训练数据上效果很差，可能原因模型还没收敛或模型表达能力太差（参数不够）</a:t>
            </a:r>
            <a:endParaRPr lang="en-US" altLang="zh-CN" dirty="0"/>
          </a:p>
          <a:p>
            <a:r>
              <a:rPr lang="zh-CN" altLang="en-US" dirty="0"/>
              <a:t>但是近年来深度神经网络参数非常多，很少欠拟合，大部分时间都是过拟合。</a:t>
            </a:r>
            <a:endParaRPr lang="en-US" altLang="zh-CN" dirty="0"/>
          </a:p>
          <a:p>
            <a:endParaRPr lang="en-US" altLang="zh-CN" dirty="0"/>
          </a:p>
          <a:p>
            <a:r>
              <a:rPr lang="zh-CN" altLang="en-US" dirty="0"/>
              <a:t>超参数：用不同数量隐藏单元的网络分别训练模型，然后最后看谁训练出来效果最好，这里隐藏单元的数量可以是超参数</a:t>
            </a:r>
            <a:r>
              <a:rPr lang="en-US" altLang="zh-CN" dirty="0"/>
              <a:t>—</a:t>
            </a:r>
            <a:r>
              <a:rPr lang="zh-CN" altLang="en-US" dirty="0"/>
              <a:t>参数之上的参数</a:t>
            </a:r>
            <a:endParaRPr lang="en-US" altLang="zh-CN" dirty="0"/>
          </a:p>
          <a:p>
            <a:endParaRPr lang="en-US" altLang="zh-CN" dirty="0"/>
          </a:p>
          <a:p>
            <a:r>
              <a:rPr lang="en-US" altLang="zh-CN" dirty="0"/>
              <a:t>e.g. 5</a:t>
            </a:r>
            <a:r>
              <a:rPr lang="zh-CN" altLang="en-US" dirty="0"/>
              <a:t>折交叉验证。有</a:t>
            </a:r>
            <a:r>
              <a:rPr lang="en-US" altLang="zh-CN" dirty="0"/>
              <a:t>5</a:t>
            </a:r>
            <a:r>
              <a:rPr lang="zh-CN" altLang="en-US" dirty="0"/>
              <a:t>组超参数，每组训练四次验证一次。具体把训练数据划分为五个集合，第一组超参数用</a:t>
            </a:r>
            <a:r>
              <a:rPr lang="en-US" altLang="zh-CN" dirty="0"/>
              <a:t>2345</a:t>
            </a:r>
            <a:r>
              <a:rPr lang="zh-CN" altLang="en-US" dirty="0"/>
              <a:t>训练、</a:t>
            </a:r>
            <a:r>
              <a:rPr lang="en-US" altLang="zh-CN" dirty="0"/>
              <a:t>1</a:t>
            </a:r>
            <a:r>
              <a:rPr lang="zh-CN" altLang="en-US" dirty="0"/>
              <a:t>验证。其余以此类推</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15</a:t>
            </a:fld>
            <a:endParaRPr lang="zh-CN" altLang="en-US"/>
          </a:p>
        </p:txBody>
      </p:sp>
    </p:spTree>
    <p:extLst>
      <p:ext uri="{BB962C8B-B14F-4D97-AF65-F5344CB8AC3E}">
        <p14:creationId xmlns:p14="http://schemas.microsoft.com/office/powerpoint/2010/main" val="393576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用绝对值或平方：防止抵消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16</a:t>
            </a:fld>
            <a:endParaRPr lang="zh-CN" altLang="en-US"/>
          </a:p>
        </p:txBody>
      </p:sp>
    </p:spTree>
    <p:extLst>
      <p:ext uri="{BB962C8B-B14F-4D97-AF65-F5344CB8AC3E}">
        <p14:creationId xmlns:p14="http://schemas.microsoft.com/office/powerpoint/2010/main" val="1194944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思考：梯度下降时指标可能抖动</a:t>
            </a:r>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17</a:t>
            </a:fld>
            <a:endParaRPr lang="zh-CN" altLang="en-US"/>
          </a:p>
        </p:txBody>
      </p:sp>
    </p:spTree>
    <p:extLst>
      <p:ext uri="{BB962C8B-B14F-4D97-AF65-F5344CB8AC3E}">
        <p14:creationId xmlns:p14="http://schemas.microsoft.com/office/powerpoint/2010/main" val="31346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Precision &amp; Recall </a:t>
            </a:r>
            <a:r>
              <a:rPr lang="zh-CN" altLang="en-US" dirty="0"/>
              <a:t>是针对某类来说的</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18</a:t>
            </a:fld>
            <a:endParaRPr lang="zh-CN" altLang="en-US"/>
          </a:p>
        </p:txBody>
      </p:sp>
    </p:spTree>
    <p:extLst>
      <p:ext uri="{BB962C8B-B14F-4D97-AF65-F5344CB8AC3E}">
        <p14:creationId xmlns:p14="http://schemas.microsoft.com/office/powerpoint/2010/main" val="40304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F1</a:t>
            </a:r>
            <a:r>
              <a:rPr lang="zh-CN" altLang="en-US" dirty="0"/>
              <a:t>得分也是针对某类来说的</a:t>
            </a:r>
            <a:endParaRPr lang="en-US" altLang="zh-CN" dirty="0"/>
          </a:p>
          <a:p>
            <a:endParaRPr lang="en-US" altLang="zh-CN" dirty="0"/>
          </a:p>
          <a:p>
            <a:r>
              <a:rPr lang="zh-CN" altLang="en-US" dirty="0"/>
              <a:t>精度和召回率是相互矛盾的。若非常有把握才将某张图片识别为某类，则精度会很高，但这样可能会漏掉很多，故召回率很低。反之，若没把握也进行判断，召回率很高，精度很低。</a:t>
            </a:r>
            <a:endParaRPr lang="en-US" altLang="zh-CN" dirty="0"/>
          </a:p>
          <a:p>
            <a:r>
              <a:rPr lang="zh-CN" altLang="en-US" dirty="0"/>
              <a:t>用调和平均两者都比较高</a:t>
            </a:r>
            <a:r>
              <a:rPr lang="en-US" altLang="zh-CN" dirty="0"/>
              <a:t>F1</a:t>
            </a:r>
            <a:r>
              <a:rPr lang="zh-CN" altLang="en-US" dirty="0"/>
              <a:t>才高，综合考虑两者</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19</a:t>
            </a:fld>
            <a:endParaRPr lang="zh-CN" altLang="en-US"/>
          </a:p>
        </p:txBody>
      </p:sp>
    </p:spTree>
    <p:extLst>
      <p:ext uri="{BB962C8B-B14F-4D97-AF65-F5344CB8AC3E}">
        <p14:creationId xmlns:p14="http://schemas.microsoft.com/office/powerpoint/2010/main" val="280610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思考</a:t>
            </a:r>
            <a:r>
              <a:rPr lang="en-US" altLang="zh-CN" dirty="0"/>
              <a:t>1</a:t>
            </a:r>
            <a:r>
              <a:rPr lang="zh-CN" altLang="en-US" dirty="0"/>
              <a:t>：非</a:t>
            </a:r>
            <a:r>
              <a:rPr lang="en-US" altLang="zh-CN" dirty="0"/>
              <a:t>0</a:t>
            </a:r>
            <a:r>
              <a:rPr lang="zh-CN" altLang="en-US" dirty="0"/>
              <a:t>处导数为</a:t>
            </a:r>
            <a:r>
              <a:rPr lang="en-US" altLang="zh-CN" dirty="0"/>
              <a:t>0,0</a:t>
            </a:r>
            <a:r>
              <a:rPr lang="zh-CN" altLang="en-US" dirty="0"/>
              <a:t>处导数无穷大，没法用</a:t>
            </a:r>
            <a:r>
              <a:rPr lang="en-US" altLang="zh-CN" dirty="0"/>
              <a:t>GD</a:t>
            </a:r>
          </a:p>
          <a:p>
            <a:endParaRPr lang="en-US" altLang="zh-CN" dirty="0"/>
          </a:p>
          <a:p>
            <a:r>
              <a:rPr lang="zh-CN" altLang="en-US" dirty="0"/>
              <a:t>思考</a:t>
            </a:r>
            <a:r>
              <a:rPr lang="en-US" altLang="zh-CN" dirty="0"/>
              <a:t>2</a:t>
            </a:r>
            <a:r>
              <a:rPr lang="zh-CN" altLang="en-US" dirty="0"/>
              <a:t>：梯度消失，参数很大时模型不收敛；初始化时参数过大使很多神经元饱和无法更新参数；指数算起来慢</a:t>
            </a:r>
            <a:endParaRPr lang="en-US" altLang="zh-CN" dirty="0"/>
          </a:p>
          <a:p>
            <a:endParaRPr lang="en-US" altLang="zh-CN" dirty="0"/>
          </a:p>
          <a:p>
            <a:r>
              <a:rPr lang="en-US" altLang="zh-CN" dirty="0" err="1"/>
              <a:t>ReLU</a:t>
            </a:r>
            <a:r>
              <a:rPr lang="zh-CN" altLang="en-US" dirty="0"/>
              <a:t>好处：收敛快，无梯度饱和，计算快</a:t>
            </a:r>
          </a:p>
        </p:txBody>
      </p:sp>
      <p:sp>
        <p:nvSpPr>
          <p:cNvPr id="4" name="Slide Number Placeholder 3"/>
          <p:cNvSpPr>
            <a:spLocks noGrp="1"/>
          </p:cNvSpPr>
          <p:nvPr>
            <p:ph type="sldNum" sz="quarter" idx="5"/>
          </p:nvPr>
        </p:nvSpPr>
        <p:spPr/>
        <p:txBody>
          <a:bodyPr/>
          <a:lstStyle/>
          <a:p>
            <a:fld id="{658574C7-0C97-42B1-B447-A35DBA88925B}" type="slidenum">
              <a:rPr lang="zh-CN" altLang="en-US" smtClean="0"/>
              <a:t>22</a:t>
            </a:fld>
            <a:endParaRPr lang="zh-CN" altLang="en-US"/>
          </a:p>
        </p:txBody>
      </p:sp>
    </p:spTree>
    <p:extLst>
      <p:ext uri="{BB962C8B-B14F-4D97-AF65-F5344CB8AC3E}">
        <p14:creationId xmlns:p14="http://schemas.microsoft.com/office/powerpoint/2010/main" val="1904360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658574C7-0C97-42B1-B447-A35DBA88925B}" type="slidenum">
              <a:rPr lang="zh-CN" altLang="en-US" smtClean="0"/>
              <a:t>24</a:t>
            </a:fld>
            <a:endParaRPr lang="zh-CN" altLang="en-US"/>
          </a:p>
        </p:txBody>
      </p:sp>
    </p:spTree>
    <p:extLst>
      <p:ext uri="{BB962C8B-B14F-4D97-AF65-F5344CB8AC3E}">
        <p14:creationId xmlns:p14="http://schemas.microsoft.com/office/powerpoint/2010/main" val="3579782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提到深度学习你们会想到什么？</a:t>
            </a:r>
            <a:endParaRPr lang="en-US" altLang="zh-CN" dirty="0"/>
          </a:p>
          <a:p>
            <a:r>
              <a:rPr lang="en-US" altLang="zh-CN" dirty="0"/>
              <a:t>Face ID</a:t>
            </a:r>
          </a:p>
          <a:p>
            <a:r>
              <a:rPr lang="zh-CN" altLang="en-US" dirty="0"/>
              <a:t>语音助手</a:t>
            </a:r>
            <a:endParaRPr lang="en-US" altLang="zh-CN" dirty="0"/>
          </a:p>
          <a:p>
            <a:r>
              <a:rPr lang="zh-CN" altLang="en-US" dirty="0"/>
              <a:t>翻译软件</a:t>
            </a:r>
            <a:endParaRPr lang="en-US" altLang="zh-CN" dirty="0"/>
          </a:p>
          <a:p>
            <a:r>
              <a:rPr lang="en-US" altLang="zh-CN" dirty="0"/>
              <a:t>AlphaGo &amp; </a:t>
            </a:r>
            <a:r>
              <a:rPr lang="zh-CN" altLang="en-US" dirty="0"/>
              <a:t>深蓝</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2</a:t>
            </a:fld>
            <a:endParaRPr lang="zh-CN" altLang="en-US"/>
          </a:p>
        </p:txBody>
      </p:sp>
    </p:spTree>
    <p:extLst>
      <p:ext uri="{BB962C8B-B14F-4D97-AF65-F5344CB8AC3E}">
        <p14:creationId xmlns:p14="http://schemas.microsoft.com/office/powerpoint/2010/main" val="64376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显学</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3</a:t>
            </a:fld>
            <a:endParaRPr lang="zh-CN" altLang="en-US"/>
          </a:p>
        </p:txBody>
      </p:sp>
    </p:spTree>
    <p:extLst>
      <p:ext uri="{BB962C8B-B14F-4D97-AF65-F5344CB8AC3E}">
        <p14:creationId xmlns:p14="http://schemas.microsoft.com/office/powerpoint/2010/main" val="112518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人工智能在于了解智能的实质，生产出能以人类智能相似的方式做出反应的智能机器。</a:t>
            </a:r>
            <a:endParaRPr lang="en-US" altLang="zh-CN" dirty="0"/>
          </a:p>
          <a:p>
            <a:r>
              <a:rPr lang="zh-CN" altLang="en-US" dirty="0"/>
              <a:t>领域：机器人</a:t>
            </a:r>
            <a:r>
              <a:rPr lang="en-US" altLang="zh-CN" dirty="0"/>
              <a:t>(Agent)</a:t>
            </a:r>
            <a:r>
              <a:rPr lang="zh-CN" altLang="en-US" dirty="0"/>
              <a:t>，语音识别</a:t>
            </a:r>
            <a:r>
              <a:rPr lang="en-US" altLang="zh-CN" dirty="0"/>
              <a:t>(</a:t>
            </a:r>
            <a:r>
              <a:rPr lang="zh-CN" altLang="en-US" dirty="0"/>
              <a:t>贝叶斯思想</a:t>
            </a:r>
            <a:r>
              <a:rPr lang="en-US" altLang="zh-CN" dirty="0"/>
              <a:t>)</a:t>
            </a:r>
            <a:r>
              <a:rPr lang="zh-CN" altLang="en-US" dirty="0"/>
              <a:t>，机器视觉</a:t>
            </a:r>
            <a:r>
              <a:rPr lang="en-US" altLang="zh-CN" dirty="0"/>
              <a:t>(Perception &amp; Modeling our world), NLP, </a:t>
            </a:r>
            <a:r>
              <a:rPr lang="zh-CN" altLang="en-US" dirty="0"/>
              <a:t>专家系统</a:t>
            </a:r>
            <a:r>
              <a:rPr lang="en-US" altLang="zh-CN" dirty="0"/>
              <a:t>(KB)</a:t>
            </a:r>
          </a:p>
          <a:p>
            <a:endParaRPr lang="en-US" altLang="zh-CN" dirty="0"/>
          </a:p>
          <a:p>
            <a:r>
              <a:rPr lang="en-US" altLang="zh-CN" dirty="0"/>
              <a:t>Venn</a:t>
            </a:r>
            <a:r>
              <a:rPr lang="zh-CN" altLang="en-US" dirty="0"/>
              <a:t>图：人工智能是一个比较大的领域，包括机器学习深度学习。神经网络是人工智能的一种方法，深度学习也是这个方法的子集。</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4</a:t>
            </a:fld>
            <a:endParaRPr lang="zh-CN" altLang="en-US"/>
          </a:p>
        </p:txBody>
      </p:sp>
    </p:spTree>
    <p:extLst>
      <p:ext uri="{BB962C8B-B14F-4D97-AF65-F5344CB8AC3E}">
        <p14:creationId xmlns:p14="http://schemas.microsoft.com/office/powerpoint/2010/main" val="103544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写程序的时候我们是上帝，规定每一步骤、处理所有情况。机器学习的时候我们像老师一样告诉计算机学生问题输入和答案输出，希望他能学到“知识”。</a:t>
            </a:r>
            <a:endParaRPr lang="en-US" altLang="zh-CN" dirty="0"/>
          </a:p>
          <a:p>
            <a:endParaRPr lang="en-US" altLang="zh-CN" dirty="0"/>
          </a:p>
          <a:p>
            <a:r>
              <a:rPr lang="zh-CN" altLang="en-US" dirty="0"/>
              <a:t>向量：图片二维，视频三维</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6</a:t>
            </a:fld>
            <a:endParaRPr lang="zh-CN" altLang="en-US"/>
          </a:p>
        </p:txBody>
      </p:sp>
    </p:spTree>
    <p:extLst>
      <p:ext uri="{BB962C8B-B14F-4D97-AF65-F5344CB8AC3E}">
        <p14:creationId xmlns:p14="http://schemas.microsoft.com/office/powerpoint/2010/main" val="110647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强化学习：人类向自然学习，获取新知识的唯一途径</a:t>
            </a:r>
            <a:endParaRPr lang="en-US" altLang="zh-CN" dirty="0"/>
          </a:p>
          <a:p>
            <a:r>
              <a:rPr lang="zh-CN" altLang="en-US" dirty="0"/>
              <a:t>做决策也是，可能要一段时间才能显现</a:t>
            </a:r>
            <a:endParaRPr lang="en-US" altLang="zh-CN" dirty="0"/>
          </a:p>
          <a:p>
            <a:endParaRPr lang="en-US" altLang="zh-CN" dirty="0"/>
          </a:p>
          <a:p>
            <a:r>
              <a:rPr lang="zh-CN" altLang="en-US" dirty="0"/>
              <a:t>监督学习：知识的一代代传递</a:t>
            </a:r>
          </a:p>
        </p:txBody>
      </p:sp>
      <p:sp>
        <p:nvSpPr>
          <p:cNvPr id="4" name="灯片编号占位符 3"/>
          <p:cNvSpPr>
            <a:spLocks noGrp="1"/>
          </p:cNvSpPr>
          <p:nvPr>
            <p:ph type="sldNum" sz="quarter" idx="5"/>
          </p:nvPr>
        </p:nvSpPr>
        <p:spPr/>
        <p:txBody>
          <a:bodyPr/>
          <a:lstStyle/>
          <a:p>
            <a:fld id="{658574C7-0C97-42B1-B447-A35DBA88925B}" type="slidenum">
              <a:rPr lang="zh-CN" altLang="en-US" smtClean="0"/>
              <a:t>7</a:t>
            </a:fld>
            <a:endParaRPr lang="zh-CN" altLang="en-US"/>
          </a:p>
        </p:txBody>
      </p:sp>
    </p:spTree>
    <p:extLst>
      <p:ext uri="{BB962C8B-B14F-4D97-AF65-F5344CB8AC3E}">
        <p14:creationId xmlns:p14="http://schemas.microsoft.com/office/powerpoint/2010/main" val="75152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NLP</a:t>
            </a:r>
            <a:r>
              <a:rPr lang="zh-CN" altLang="en-US" dirty="0"/>
              <a:t>中的词性标注：序列标注问题简化为一个个分类问题。词性要参考上下文，所以用滑动窗口：把当前词的前后几个词考虑进来，进行模式判别。</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8</a:t>
            </a:fld>
            <a:endParaRPr lang="zh-CN" altLang="en-US"/>
          </a:p>
        </p:txBody>
      </p:sp>
    </p:spTree>
    <p:extLst>
      <p:ext uri="{BB962C8B-B14F-4D97-AF65-F5344CB8AC3E}">
        <p14:creationId xmlns:p14="http://schemas.microsoft.com/office/powerpoint/2010/main" val="210630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putomhre</a:t>
            </a:r>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9</a:t>
            </a:fld>
            <a:endParaRPr lang="zh-CN" altLang="en-US"/>
          </a:p>
        </p:txBody>
      </p:sp>
    </p:spTree>
    <p:extLst>
      <p:ext uri="{BB962C8B-B14F-4D97-AF65-F5344CB8AC3E}">
        <p14:creationId xmlns:p14="http://schemas.microsoft.com/office/powerpoint/2010/main" val="6435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知识的来源：没有老师时刻监督。下围棋，不会有人告诉当前怎么走最好，游戏结束才知胜负。复盘才知每步棋好坏。</a:t>
            </a:r>
            <a:endParaRPr lang="en-US" altLang="zh-CN" dirty="0"/>
          </a:p>
          <a:p>
            <a:endParaRPr lang="en-US" altLang="zh-CN" dirty="0"/>
          </a:p>
          <a:p>
            <a:r>
              <a:rPr lang="zh-CN" altLang="en-US" dirty="0"/>
              <a:t>本质：有目标的</a:t>
            </a:r>
            <a:r>
              <a:rPr lang="en-US" altLang="zh-CN" dirty="0"/>
              <a:t>FSM</a:t>
            </a:r>
            <a:endParaRPr lang="zh-CN" altLang="en-US" dirty="0"/>
          </a:p>
        </p:txBody>
      </p:sp>
      <p:sp>
        <p:nvSpPr>
          <p:cNvPr id="4" name="灯片编号占位符 3"/>
          <p:cNvSpPr>
            <a:spLocks noGrp="1"/>
          </p:cNvSpPr>
          <p:nvPr>
            <p:ph type="sldNum" sz="quarter" idx="5"/>
          </p:nvPr>
        </p:nvSpPr>
        <p:spPr/>
        <p:txBody>
          <a:bodyPr/>
          <a:lstStyle/>
          <a:p>
            <a:fld id="{658574C7-0C97-42B1-B447-A35DBA88925B}" type="slidenum">
              <a:rPr lang="zh-CN" altLang="en-US" smtClean="0"/>
              <a:t>10</a:t>
            </a:fld>
            <a:endParaRPr lang="zh-CN" altLang="en-US"/>
          </a:p>
        </p:txBody>
      </p:sp>
    </p:spTree>
    <p:extLst>
      <p:ext uri="{BB962C8B-B14F-4D97-AF65-F5344CB8AC3E}">
        <p14:creationId xmlns:p14="http://schemas.microsoft.com/office/powerpoint/2010/main" val="389324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70AB8-15FC-4398-BCF4-8AC727C51C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A56ACD-D622-4EEF-B0FD-969E540764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B0CBC01-E69D-430A-A2B8-DCE418F8DABD}"/>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DDC99B81-D17B-4D49-BB74-D5661C43EE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B3C69B-0F37-4FA5-8E8C-A4E15D34F072}"/>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379670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8B67B-E487-4E00-B3D4-F0A6E724EA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9253C07-8F31-410E-A17F-D303D0EDF47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A35E87-EA07-4DCC-ABDC-B58B583F4B0E}"/>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E419F514-8195-467E-9645-5A154629A2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365B60-7B3F-42A0-84E9-60A0D84317D4}"/>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41151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940FD5-68B8-4043-9F45-2C5828E487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C76180-6751-4001-AA19-62FC5FB716C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118951-67D5-44B2-8960-CE8207F94959}"/>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9B10A745-1D22-418B-BF1C-2522F3D33D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2EF7EB-C15F-401E-A956-8DBF44A4C9CD}"/>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928485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7F243-8233-4FA0-A0F2-D9930B0B78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BB99EC-7CEB-4A13-9426-5119D8E9223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E94BB1-0AB6-4C72-97C8-9DAAAD7BFF2E}"/>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F686166D-79FE-4F0B-AFC5-21FD421BCB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338B0-EE9B-4AF8-9B50-29AA31A968A3}"/>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12779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EE8C9-F913-4A1E-B6A3-2EB0BD3513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7EBE8A-33AD-4A25-8670-AC5075A75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42CD4C-120B-4CAB-933F-BEB59FC8905C}"/>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60DBACC2-ABF4-4296-ACE2-52329FD94A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E501EE-D05B-4CA6-83FF-EC3C24884562}"/>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2935345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B41DE-4B30-43F6-BAA0-56641C46E2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612336-C20C-4A4E-A07B-55F6864C670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E5C897E-81B6-427E-A8EE-6529EEFC73C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2D43C79-0459-497E-B648-B94FC2EFC441}"/>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6" name="页脚占位符 5">
            <a:extLst>
              <a:ext uri="{FF2B5EF4-FFF2-40B4-BE49-F238E27FC236}">
                <a16:creationId xmlns:a16="http://schemas.microsoft.com/office/drawing/2014/main" id="{D457C2F0-316C-4D88-9AA6-E6D9553670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6F0358-370D-4817-A6B1-6FD42106724F}"/>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3433443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665DF-803A-4AD6-9A2F-8939DC23AD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B2C4DD-982D-4C17-B285-003803F7B1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14B7EB3-62DF-4E12-98F1-D133B5AEC0F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024546-74E6-409C-9946-91EB5A7005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A452A48-DD25-48DF-922F-0D216F34638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5DE06EC-02A6-4208-94B6-67F56EC75424}"/>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8" name="页脚占位符 7">
            <a:extLst>
              <a:ext uri="{FF2B5EF4-FFF2-40B4-BE49-F238E27FC236}">
                <a16:creationId xmlns:a16="http://schemas.microsoft.com/office/drawing/2014/main" id="{90F3C1D2-D12B-4B92-9917-FF8EFB99F3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C123D4-7C7C-4850-958C-A4935C80C741}"/>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80412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67E9E-1478-4AC1-A2B5-5062EA5CED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C2FA15-5B69-4D50-8E46-DA3150795E69}"/>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4" name="页脚占位符 3">
            <a:extLst>
              <a:ext uri="{FF2B5EF4-FFF2-40B4-BE49-F238E27FC236}">
                <a16:creationId xmlns:a16="http://schemas.microsoft.com/office/drawing/2014/main" id="{8B4F5C50-EBC7-45D8-B0EB-1A777E03A5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8ADA41-7008-4383-BDCA-013880DFFADA}"/>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285333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E96997-64CD-4A72-BBD7-149E17F5133A}"/>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3" name="页脚占位符 2">
            <a:extLst>
              <a:ext uri="{FF2B5EF4-FFF2-40B4-BE49-F238E27FC236}">
                <a16:creationId xmlns:a16="http://schemas.microsoft.com/office/drawing/2014/main" id="{E11A969D-F217-471B-B5C0-B5E7D49A9D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E13B53-AE56-41D8-9560-881CFD1E5E9E}"/>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241054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6FAA6-8287-4AAE-8083-AD75F6F161D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3C322D4-B36A-4C4D-864B-332E09187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089C925-A039-4F5A-94B0-248136828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DBAFD9-849B-4425-A4B3-9AF14A076922}"/>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6" name="页脚占位符 5">
            <a:extLst>
              <a:ext uri="{FF2B5EF4-FFF2-40B4-BE49-F238E27FC236}">
                <a16:creationId xmlns:a16="http://schemas.microsoft.com/office/drawing/2014/main" id="{8E8E7233-BE20-45EA-B18A-AE4DED6968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98C623-3CAA-4BA5-A57D-7324C9B5B49F}"/>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3972946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554F0-D419-4FA8-91E1-A912AE42A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4491B6-3760-4096-A1C3-D188C854E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597CBB-DF90-495F-A809-0376B71F0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6C8833-A376-46EA-B404-C0D2DCE1544B}"/>
              </a:ext>
            </a:extLst>
          </p:cNvPr>
          <p:cNvSpPr>
            <a:spLocks noGrp="1"/>
          </p:cNvSpPr>
          <p:nvPr>
            <p:ph type="dt" sz="half" idx="10"/>
          </p:nvPr>
        </p:nvSpPr>
        <p:spPr/>
        <p:txBody>
          <a:bodyPr/>
          <a:lstStyle/>
          <a:p>
            <a:fld id="{C7247A76-1C39-4C53-8C9E-A1B7815B4920}" type="datetimeFigureOut">
              <a:rPr lang="zh-CN" altLang="en-US" smtClean="0"/>
              <a:t>2020/12/5</a:t>
            </a:fld>
            <a:endParaRPr lang="zh-CN" altLang="en-US"/>
          </a:p>
        </p:txBody>
      </p:sp>
      <p:sp>
        <p:nvSpPr>
          <p:cNvPr id="6" name="页脚占位符 5">
            <a:extLst>
              <a:ext uri="{FF2B5EF4-FFF2-40B4-BE49-F238E27FC236}">
                <a16:creationId xmlns:a16="http://schemas.microsoft.com/office/drawing/2014/main" id="{ED71B3E0-85FC-425E-BC10-8061CF32B0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449106-A0F3-4D35-AC57-262F249C03EB}"/>
              </a:ext>
            </a:extLst>
          </p:cNvPr>
          <p:cNvSpPr>
            <a:spLocks noGrp="1"/>
          </p:cNvSpPr>
          <p:nvPr>
            <p:ph type="sldNum" sz="quarter" idx="12"/>
          </p:nvPr>
        </p:nvSpPr>
        <p:spPr/>
        <p:txBody>
          <a:body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138606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450C13-A8A8-4416-8E82-E337187458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F3F246-5A78-4560-805A-854D20D46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E85396-4ED7-4B7F-A6C0-444CF22F8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47A76-1C39-4C53-8C9E-A1B7815B4920}" type="datetimeFigureOut">
              <a:rPr lang="zh-CN" altLang="en-US" smtClean="0"/>
              <a:t>2020/12/5</a:t>
            </a:fld>
            <a:endParaRPr lang="zh-CN" altLang="en-US"/>
          </a:p>
        </p:txBody>
      </p:sp>
      <p:sp>
        <p:nvSpPr>
          <p:cNvPr id="5" name="页脚占位符 4">
            <a:extLst>
              <a:ext uri="{FF2B5EF4-FFF2-40B4-BE49-F238E27FC236}">
                <a16:creationId xmlns:a16="http://schemas.microsoft.com/office/drawing/2014/main" id="{6C8B634C-100A-480F-A76C-C6E96C7EA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3D51CD-D384-4A26-9C57-2D891C2FA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11A9E-C292-4971-AC30-816D9DB3B357}" type="slidenum">
              <a:rPr lang="zh-CN" altLang="en-US" smtClean="0"/>
              <a:t>‹#›</a:t>
            </a:fld>
            <a:endParaRPr lang="zh-CN" altLang="en-US"/>
          </a:p>
        </p:txBody>
      </p:sp>
    </p:spTree>
    <p:extLst>
      <p:ext uri="{BB962C8B-B14F-4D97-AF65-F5344CB8AC3E}">
        <p14:creationId xmlns:p14="http://schemas.microsoft.com/office/powerpoint/2010/main" val="4082531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BEE20-CB00-4338-90BC-1B6BB682AB46}"/>
              </a:ext>
            </a:extLst>
          </p:cNvPr>
          <p:cNvSpPr>
            <a:spLocks noGrp="1"/>
          </p:cNvSpPr>
          <p:nvPr>
            <p:ph type="ctrTitle"/>
          </p:nvPr>
        </p:nvSpPr>
        <p:spPr>
          <a:xfrm>
            <a:off x="1524000" y="868362"/>
            <a:ext cx="9144000" cy="2387600"/>
          </a:xfrm>
        </p:spPr>
        <p:txBody>
          <a:bodyPr>
            <a:normAutofit/>
          </a:bodyPr>
          <a:lstStyle/>
          <a:p>
            <a:r>
              <a:rPr lang="zh-CN" altLang="en-US" sz="7200" dirty="0">
                <a:latin typeface="华文中宋" panose="02010600040101010101" pitchFamily="2" charset="-122"/>
                <a:ea typeface="华文中宋" panose="02010600040101010101" pitchFamily="2" charset="-122"/>
              </a:rPr>
              <a:t>神经网络</a:t>
            </a:r>
            <a:r>
              <a:rPr lang="en-US" altLang="zh-CN" sz="7200" dirty="0">
                <a:latin typeface="华文中宋" panose="02010600040101010101" pitchFamily="2" charset="-122"/>
                <a:ea typeface="华文中宋" panose="02010600040101010101" pitchFamily="2" charset="-122"/>
              </a:rPr>
              <a:t>101</a:t>
            </a:r>
            <a:endParaRPr lang="zh-CN" altLang="en-US" sz="7200" dirty="0">
              <a:latin typeface="华文中宋" panose="02010600040101010101" pitchFamily="2" charset="-122"/>
              <a:ea typeface="华文中宋" panose="02010600040101010101" pitchFamily="2" charset="-122"/>
            </a:endParaRPr>
          </a:p>
        </p:txBody>
      </p:sp>
      <p:sp>
        <p:nvSpPr>
          <p:cNvPr id="3" name="副标题 2">
            <a:extLst>
              <a:ext uri="{FF2B5EF4-FFF2-40B4-BE49-F238E27FC236}">
                <a16:creationId xmlns:a16="http://schemas.microsoft.com/office/drawing/2014/main" id="{2C701732-3AA3-4C09-BE6C-780417480B5C}"/>
              </a:ext>
            </a:extLst>
          </p:cNvPr>
          <p:cNvSpPr>
            <a:spLocks noGrp="1"/>
          </p:cNvSpPr>
          <p:nvPr>
            <p:ph type="subTitle" idx="1"/>
          </p:nvPr>
        </p:nvSpPr>
        <p:spPr>
          <a:xfrm>
            <a:off x="1524000" y="4748667"/>
            <a:ext cx="9144000" cy="1655762"/>
          </a:xfrm>
        </p:spPr>
        <p:txBody>
          <a:bodyPr>
            <a:normAutofit/>
          </a:bodyPr>
          <a:lstStyle/>
          <a:p>
            <a:pPr algn="r"/>
            <a:r>
              <a:rPr lang="zh-CN" altLang="en-US" sz="3200" dirty="0">
                <a:latin typeface="华文楷体" panose="02010600040101010101" pitchFamily="2" charset="-122"/>
                <a:ea typeface="华文楷体" panose="02010600040101010101" pitchFamily="2" charset="-122"/>
              </a:rPr>
              <a:t>计算机学院  人工智能与大数据  马启龙</a:t>
            </a:r>
            <a:endParaRPr lang="en-US" altLang="zh-CN" sz="3200" dirty="0">
              <a:latin typeface="华文楷体" panose="02010600040101010101" pitchFamily="2" charset="-122"/>
              <a:ea typeface="华文楷体" panose="02010600040101010101" pitchFamily="2" charset="-122"/>
            </a:endParaRPr>
          </a:p>
          <a:p>
            <a:pPr algn="r"/>
            <a:r>
              <a:rPr lang="en-US" altLang="zh-CN" sz="2800" dirty="0">
                <a:latin typeface="华文楷体" panose="02010600040101010101" pitchFamily="2" charset="-122"/>
                <a:ea typeface="华文楷体" panose="02010600040101010101" pitchFamily="2" charset="-122"/>
              </a:rPr>
              <a:t>jwl42mql@163.com</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656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A892E-A882-4173-9F20-69234ABEAA2C}"/>
              </a:ext>
            </a:extLst>
          </p:cNvPr>
          <p:cNvSpPr>
            <a:spLocks noGrp="1"/>
          </p:cNvSpPr>
          <p:nvPr>
            <p:ph type="title"/>
          </p:nvPr>
        </p:nvSpPr>
        <p:spPr/>
        <p:txBody>
          <a:bodyPr/>
          <a:lstStyle/>
          <a:p>
            <a:r>
              <a:rPr lang="en-US" altLang="zh-CN" dirty="0">
                <a:latin typeface="Constantia" panose="02030602050306030303" pitchFamily="18" charset="0"/>
              </a:rPr>
              <a:t>1.2.3 Reinforcement Learning</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58475BDC-4628-4807-BC70-6DF784E33E66}"/>
              </a:ext>
            </a:extLst>
          </p:cNvPr>
          <p:cNvSpPr>
            <a:spLocks noGrp="1"/>
          </p:cNvSpPr>
          <p:nvPr>
            <p:ph idx="1"/>
          </p:nvPr>
        </p:nvSpPr>
        <p:spPr>
          <a:xfrm>
            <a:off x="402772" y="1520825"/>
            <a:ext cx="11469914" cy="4351338"/>
          </a:xfrm>
        </p:spPr>
        <p:txBody>
          <a:bodyPr/>
          <a:lstStyle/>
          <a:p>
            <a:r>
              <a:rPr lang="zh-CN" altLang="en-US" dirty="0"/>
              <a:t>知识的来源</a:t>
            </a:r>
            <a:endParaRPr lang="en-US" altLang="zh-CN" dirty="0"/>
          </a:p>
          <a:p>
            <a:r>
              <a:rPr lang="zh-CN" altLang="en-US" dirty="0"/>
              <a:t>最大特点：强化学习的主体可</a:t>
            </a:r>
            <a:r>
              <a:rPr lang="zh-CN" altLang="en-US" dirty="0">
                <a:solidFill>
                  <a:srgbClr val="FF0000"/>
                </a:solidFill>
              </a:rPr>
              <a:t>通过行为影响环境</a:t>
            </a:r>
            <a:endParaRPr lang="en-US" altLang="zh-CN" dirty="0">
              <a:solidFill>
                <a:srgbClr val="FF0000"/>
              </a:solidFill>
            </a:endParaRPr>
          </a:p>
          <a:p>
            <a:r>
              <a:rPr lang="zh-CN" altLang="en-US" dirty="0"/>
              <a:t>核心问题：给定一个</a:t>
            </a:r>
            <a:r>
              <a:rPr lang="zh-CN" altLang="en-US" dirty="0">
                <a:solidFill>
                  <a:srgbClr val="FF0000"/>
                </a:solidFill>
              </a:rPr>
              <a:t>状态</a:t>
            </a:r>
            <a:r>
              <a:rPr lang="zh-CN" altLang="en-US" dirty="0"/>
              <a:t>，判断它的</a:t>
            </a:r>
            <a:r>
              <a:rPr lang="zh-CN" altLang="en-US" dirty="0">
                <a:solidFill>
                  <a:srgbClr val="FF0000"/>
                </a:solidFill>
              </a:rPr>
              <a:t>价值</a:t>
            </a:r>
            <a:r>
              <a:rPr lang="zh-CN" altLang="en-US" dirty="0"/>
              <a:t>。</a:t>
            </a:r>
            <a:r>
              <a:rPr lang="zh-CN" altLang="en-US" dirty="0">
                <a:solidFill>
                  <a:srgbClr val="FF0000"/>
                </a:solidFill>
              </a:rPr>
              <a:t>奖励和价值</a:t>
            </a:r>
            <a:r>
              <a:rPr lang="zh-CN" altLang="en-US" dirty="0"/>
              <a:t>是强化学习最基本的两个概念。奖励立刻获得，价值延迟获得。</a:t>
            </a:r>
            <a:endParaRPr lang="en-US" altLang="zh-CN" dirty="0"/>
          </a:p>
          <a:p>
            <a:r>
              <a:rPr lang="zh-CN" altLang="en-US" dirty="0"/>
              <a:t>本质：主体通过与环境的互动来学习如何</a:t>
            </a:r>
            <a:r>
              <a:rPr lang="zh-CN" altLang="en-US" dirty="0">
                <a:solidFill>
                  <a:srgbClr val="FF0000"/>
                </a:solidFill>
              </a:rPr>
              <a:t>达成某个目标</a:t>
            </a:r>
            <a:r>
              <a:rPr lang="zh-CN" altLang="en-US" dirty="0"/>
              <a:t>。主体交互的对象是环境，主体持续的</a:t>
            </a:r>
            <a:r>
              <a:rPr lang="zh-CN" altLang="en-US" dirty="0">
                <a:solidFill>
                  <a:srgbClr val="FF0000"/>
                </a:solidFill>
              </a:rPr>
              <a:t>与环境交互</a:t>
            </a:r>
            <a:r>
              <a:rPr lang="zh-CN" altLang="en-US" dirty="0"/>
              <a:t>，根据当前状态</a:t>
            </a:r>
            <a:r>
              <a:rPr lang="zh-CN" altLang="en-US" dirty="0">
                <a:solidFill>
                  <a:srgbClr val="FF0000"/>
                </a:solidFill>
              </a:rPr>
              <a:t>选择行为</a:t>
            </a:r>
            <a:r>
              <a:rPr lang="zh-CN" altLang="en-US" dirty="0"/>
              <a:t>，环境给主体</a:t>
            </a:r>
            <a:r>
              <a:rPr lang="zh-CN" altLang="en-US" dirty="0">
                <a:solidFill>
                  <a:srgbClr val="FF0000"/>
                </a:solidFill>
              </a:rPr>
              <a:t>新的状态和奖励</a:t>
            </a:r>
            <a:r>
              <a:rPr lang="zh-CN" altLang="en-US" dirty="0"/>
              <a:t>。</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4013AF89-2BC2-4635-AA7B-8FFA0E261F14}"/>
              </a:ext>
            </a:extLst>
          </p:cNvPr>
          <p:cNvPicPr>
            <a:picLocks noChangeAspect="1"/>
          </p:cNvPicPr>
          <p:nvPr/>
        </p:nvPicPr>
        <p:blipFill rotWithShape="1">
          <a:blip r:embed="rId3">
            <a:extLst>
              <a:ext uri="{28A0092B-C50C-407E-A947-70E740481C1C}">
                <a14:useLocalDpi xmlns:a14="http://schemas.microsoft.com/office/drawing/2010/main" val="0"/>
              </a:ext>
            </a:extLst>
          </a:blip>
          <a:srcRect l="20317" t="36551" r="21588" b="32275"/>
          <a:stretch/>
        </p:blipFill>
        <p:spPr>
          <a:xfrm>
            <a:off x="4183743" y="4354964"/>
            <a:ext cx="5918200" cy="2381785"/>
          </a:xfrm>
          <a:prstGeom prst="rect">
            <a:avLst/>
          </a:prstGeom>
        </p:spPr>
      </p:pic>
    </p:spTree>
    <p:extLst>
      <p:ext uri="{BB962C8B-B14F-4D97-AF65-F5344CB8AC3E}">
        <p14:creationId xmlns:p14="http://schemas.microsoft.com/office/powerpoint/2010/main" val="116294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7A843-F6E3-42D9-9293-448AE3139F81}"/>
              </a:ext>
            </a:extLst>
          </p:cNvPr>
          <p:cNvSpPr>
            <a:spLocks noGrp="1"/>
          </p:cNvSpPr>
          <p:nvPr>
            <p:ph type="title"/>
          </p:nvPr>
        </p:nvSpPr>
        <p:spPr/>
        <p:txBody>
          <a:bodyPr/>
          <a:lstStyle/>
          <a:p>
            <a:r>
              <a:rPr lang="en-US" altLang="zh-CN" dirty="0">
                <a:latin typeface="Constantia" panose="02030602050306030303" pitchFamily="18" charset="0"/>
              </a:rPr>
              <a:t>1.3.1 Loss Function for Regression</a:t>
            </a:r>
            <a:endParaRPr lang="zh-CN" altLang="en-US" dirty="0">
              <a:latin typeface="Constantia" panose="02030602050306030303"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12A1E9-AD30-4C64-A196-366C207AE510}"/>
                  </a:ext>
                </a:extLst>
              </p:cNvPr>
              <p:cNvSpPr>
                <a:spLocks noGrp="1"/>
              </p:cNvSpPr>
              <p:nvPr>
                <p:ph idx="1"/>
              </p:nvPr>
            </p:nvSpPr>
            <p:spPr/>
            <p:txBody>
              <a:bodyPr/>
              <a:lstStyle/>
              <a:p>
                <a:r>
                  <a:rPr lang="zh-CN" altLang="en-US" dirty="0"/>
                  <a:t>均方误差（</a:t>
                </a:r>
                <a:r>
                  <a:rPr lang="en-US" altLang="zh-CN" dirty="0"/>
                  <a:t>MSE</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Los</m:t>
                      </m:r>
                      <m:r>
                        <a:rPr lang="en-US" altLang="zh-CN" b="0" i="1" dirty="0" smtClean="0">
                          <a:latin typeface="Cambria Math" panose="02040503050406030204" pitchFamily="18" charset="0"/>
                        </a:rPr>
                        <m:t>𝑠</m:t>
                      </m:r>
                      <m:d>
                        <m:dPr>
                          <m:ctrlPr>
                            <a:rPr lang="pt-BR" altLang="zh-CN" b="1" i="1" dirty="0" smtClean="0">
                              <a:latin typeface="Cambria Math" panose="02040503050406030204" pitchFamily="18" charset="0"/>
                            </a:rPr>
                          </m:ctrlPr>
                        </m:dPr>
                        <m:e>
                          <m:r>
                            <a:rPr lang="en-US" altLang="zh-CN" b="1" i="1" dirty="0" smtClean="0">
                              <a:latin typeface="Cambria Math" panose="02040503050406030204" pitchFamily="18" charset="0"/>
                            </a:rPr>
                            <m:t>𝒚</m:t>
                          </m:r>
                        </m:e>
                      </m:d>
                      <m:r>
                        <a:rPr lang="pt-BR" altLang="zh-CN" i="1" dirty="0" smtClean="0">
                          <a:latin typeface="Cambria Math" panose="02040503050406030204" pitchFamily="18" charset="0"/>
                        </a:rPr>
                        <m:t>=</m:t>
                      </m:r>
                      <m:nary>
                        <m:naryPr>
                          <m:chr m:val="∑"/>
                          <m:ctrlPr>
                            <a:rPr lang="pt-BR"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pt-BR" altLang="zh-CN"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p>
                            <m:sSupPr>
                              <m:ctrlPr>
                                <a:rPr lang="pt-BR" altLang="zh-CN" i="1" dirty="0" smtClean="0">
                                  <a:latin typeface="Cambria Math" panose="02040503050406030204" pitchFamily="18" charset="0"/>
                                </a:rPr>
                              </m:ctrlPr>
                            </m:sSupPr>
                            <m:e>
                              <m:d>
                                <m:dPr>
                                  <m:ctrlPr>
                                    <a:rPr lang="pt-BR" altLang="zh-CN" i="1" dirty="0">
                                      <a:latin typeface="Cambria Math" panose="02040503050406030204" pitchFamily="18" charset="0"/>
                                    </a:rPr>
                                  </m:ctrlPr>
                                </m:dPr>
                                <m:e>
                                  <m:sSub>
                                    <m:sSubPr>
                                      <m:ctrlPr>
                                        <a:rPr lang="pt-BR"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_</m:t>
                                      </m:r>
                                      <m:r>
                                        <a:rPr lang="en-US" altLang="zh-CN" i="1" dirty="0">
                                          <a:latin typeface="Cambria Math" panose="02040503050406030204" pitchFamily="18" charset="0"/>
                                        </a:rPr>
                                        <m:t>𝑝𝑟𝑒𝑑</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_</m:t>
                                      </m:r>
                                      <m:r>
                                        <a:rPr lang="en-US" altLang="zh-CN" i="1" dirty="0">
                                          <a:latin typeface="Cambria Math" panose="02040503050406030204" pitchFamily="18" charset="0"/>
                                        </a:rPr>
                                        <m:t>𝑡𝑟𝑢𝑒</m:t>
                                      </m:r>
                                    </m:sub>
                                  </m:sSub>
                                </m:e>
                              </m:d>
                            </m:e>
                            <m:sup>
                              <m:r>
                                <a:rPr lang="en-US" altLang="zh-CN" b="0" i="1" dirty="0" smtClean="0">
                                  <a:latin typeface="Cambria Math" panose="02040503050406030204" pitchFamily="18" charset="0"/>
                                </a:rPr>
                                <m:t>2</m:t>
                              </m:r>
                            </m:sup>
                          </m:sSup>
                        </m:e>
                      </m:nary>
                    </m:oMath>
                  </m:oMathPara>
                </a14:m>
                <a:endParaRPr lang="en-US" altLang="zh-CN" dirty="0"/>
              </a:p>
              <a:p>
                <a:pPr marL="0" indent="0">
                  <a:buNone/>
                </a:pPr>
                <a:r>
                  <a:rPr lang="zh-CN" altLang="en-US" dirty="0"/>
                  <a:t>应该是在参数域上是可导的。</a:t>
                </a:r>
                <a:endParaRPr lang="en-US" altLang="zh-CN" dirty="0"/>
              </a:p>
            </p:txBody>
          </p:sp>
        </mc:Choice>
        <mc:Fallback xmlns="">
          <p:sp>
            <p:nvSpPr>
              <p:cNvPr id="3" name="内容占位符 2">
                <a:extLst>
                  <a:ext uri="{FF2B5EF4-FFF2-40B4-BE49-F238E27FC236}">
                    <a16:creationId xmlns:a16="http://schemas.microsoft.com/office/drawing/2014/main" id="{6612A1E9-AD30-4C64-A196-366C207AE510}"/>
                  </a:ext>
                </a:extLst>
              </p:cNvPr>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2888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A162-0248-4949-81A6-0EC810B4BAEE}"/>
              </a:ext>
            </a:extLst>
          </p:cNvPr>
          <p:cNvSpPr>
            <a:spLocks noGrp="1"/>
          </p:cNvSpPr>
          <p:nvPr>
            <p:ph type="title"/>
          </p:nvPr>
        </p:nvSpPr>
        <p:spPr/>
        <p:txBody>
          <a:bodyPr/>
          <a:lstStyle/>
          <a:p>
            <a:r>
              <a:rPr lang="en-US" altLang="zh-CN" dirty="0">
                <a:latin typeface="Constantia" panose="02030602050306030303" pitchFamily="18" charset="0"/>
              </a:rPr>
              <a:t>1.3.2 Loss Function for Classification</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69F114F-95F6-4A0C-9F6E-8138EE415CF2}"/>
                  </a:ext>
                </a:extLst>
              </p:cNvPr>
              <p:cNvSpPr>
                <a:spLocks noGrp="1"/>
              </p:cNvSpPr>
              <p:nvPr>
                <p:ph idx="1"/>
              </p:nvPr>
            </p:nvSpPr>
            <p:spPr/>
            <p:txBody>
              <a:bodyPr/>
              <a:lstStyle/>
              <a:p>
                <a:r>
                  <a:rPr lang="zh-CN" altLang="en-US" dirty="0"/>
                  <a:t>结果离散，分类的指标通常不可导</a:t>
                </a:r>
                <a:endParaRPr lang="en-US" altLang="zh-CN" dirty="0"/>
              </a:p>
              <a:p>
                <a:r>
                  <a:rPr lang="zh-CN" altLang="en-US" dirty="0"/>
                  <a:t>定义一个</a:t>
                </a:r>
                <a:r>
                  <a:rPr lang="zh-CN" altLang="en-US" dirty="0">
                    <a:solidFill>
                      <a:srgbClr val="FF0000"/>
                    </a:solidFill>
                  </a:rPr>
                  <a:t>连续可导的损失函数</a:t>
                </a:r>
                <a:r>
                  <a:rPr lang="zh-CN" altLang="en-US" dirty="0"/>
                  <a:t>代替分类的指标</a:t>
                </a:r>
                <a:endParaRPr lang="en-US" altLang="zh-CN" dirty="0"/>
              </a:p>
              <a:p>
                <a:r>
                  <a:rPr lang="zh-CN" altLang="en-US" dirty="0"/>
                  <a:t>交叉熵（</a:t>
                </a:r>
                <a:r>
                  <a:rPr lang="en-US" altLang="zh-CN" dirty="0"/>
                  <a:t>Cross Entropy</a:t>
                </a:r>
                <a:r>
                  <a:rPr lang="zh-CN" altLang="en-US" dirty="0"/>
                  <a:t>）</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func>
                        </m:e>
                      </m:nary>
                    </m:oMath>
                  </m:oMathPara>
                </a14:m>
                <a:endParaRPr lang="en-US" altLang="zh-CN" dirty="0"/>
              </a:p>
              <a:p>
                <a:pPr marL="0" indent="0">
                  <a:buNone/>
                </a:pPr>
                <a:r>
                  <a:rPr lang="zh-CN" altLang="en-US" dirty="0"/>
                  <a:t>计算</a:t>
                </a:r>
                <a:r>
                  <a:rPr lang="zh-CN" altLang="en-US" dirty="0">
                    <a:solidFill>
                      <a:srgbClr val="FF0000"/>
                    </a:solidFill>
                  </a:rPr>
                  <a:t>两个概率分布的距离</a:t>
                </a:r>
                <a:r>
                  <a:rPr lang="zh-CN" altLang="en-US" dirty="0"/>
                  <a:t>：</a:t>
                </a:r>
                <a:r>
                  <a:rPr lang="en-US" altLang="zh-CN" dirty="0"/>
                  <a:t>p</a:t>
                </a:r>
                <a:r>
                  <a:rPr lang="zh-CN" altLang="en-US" dirty="0"/>
                  <a:t>为真实的分布，</a:t>
                </a:r>
                <a:r>
                  <a:rPr lang="en-US" altLang="zh-CN" dirty="0"/>
                  <a:t>q</a:t>
                </a:r>
                <a:r>
                  <a:rPr lang="zh-CN" altLang="en-US" dirty="0"/>
                  <a:t>是预测的分布</a:t>
                </a:r>
                <a:endParaRPr lang="en-US" altLang="zh-CN" dirty="0"/>
              </a:p>
              <a:p>
                <a:pPr marL="0" indent="0">
                  <a:buNone/>
                </a:pPr>
                <a:r>
                  <a:rPr lang="zh-CN" altLang="en-US" dirty="0"/>
                  <a:t>真实的分布一般是</a:t>
                </a:r>
                <a:r>
                  <a:rPr lang="en-US" altLang="zh-CN" dirty="0">
                    <a:solidFill>
                      <a:srgbClr val="FF0000"/>
                    </a:solidFill>
                  </a:rPr>
                  <a:t>one-hot</a:t>
                </a:r>
                <a:r>
                  <a:rPr lang="zh-CN" altLang="en-US" dirty="0"/>
                  <a:t>的</a:t>
                </a:r>
              </a:p>
            </p:txBody>
          </p:sp>
        </mc:Choice>
        <mc:Fallback>
          <p:sp>
            <p:nvSpPr>
              <p:cNvPr id="3" name="内容占位符 2">
                <a:extLst>
                  <a:ext uri="{FF2B5EF4-FFF2-40B4-BE49-F238E27FC236}">
                    <a16:creationId xmlns:a16="http://schemas.microsoft.com/office/drawing/2014/main" id="{269F114F-95F6-4A0C-9F6E-8138EE415CF2}"/>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051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5E5D4-9F96-4636-8B36-B71ECA913F32}"/>
              </a:ext>
            </a:extLst>
          </p:cNvPr>
          <p:cNvSpPr>
            <a:spLocks noGrp="1"/>
          </p:cNvSpPr>
          <p:nvPr>
            <p:ph type="title"/>
          </p:nvPr>
        </p:nvSpPr>
        <p:spPr/>
        <p:txBody>
          <a:bodyPr/>
          <a:lstStyle/>
          <a:p>
            <a:r>
              <a:rPr lang="en-US" altLang="zh-CN" dirty="0">
                <a:latin typeface="Constantia" panose="02030602050306030303" pitchFamily="18" charset="0"/>
              </a:rPr>
              <a:t>1.3.2 Loss Function for Classification</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F3AC44C-8A44-455E-B827-84E8A8B362CD}"/>
                  </a:ext>
                </a:extLst>
              </p:cNvPr>
              <p:cNvSpPr>
                <a:spLocks noGrp="1"/>
              </p:cNvSpPr>
              <p:nvPr>
                <p:ph idx="1"/>
              </p:nvPr>
            </p:nvSpPr>
            <p:spPr/>
            <p:txBody>
              <a:bodyPr/>
              <a:lstStyle/>
              <a:p>
                <a:r>
                  <a:rPr lang="en-US" altLang="zh-CN" dirty="0"/>
                  <a:t>Softmax</a:t>
                </a:r>
                <a:r>
                  <a:rPr lang="zh-CN" altLang="en-US" dirty="0"/>
                  <a:t>：将网络输出向量变成</a:t>
                </a:r>
                <a:r>
                  <a:rPr lang="zh-CN" altLang="en-US" dirty="0">
                    <a:solidFill>
                      <a:srgbClr val="FF0000"/>
                    </a:solidFill>
                  </a:rPr>
                  <a:t>概率分布</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Softmax</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a:rPr lang="en-US" altLang="zh-CN" dirty="0">
                                  <a:latin typeface="Cambria Math" panose="02040503050406030204" pitchFamily="18" charset="0"/>
                                </a:rPr>
                                <m:t>1</m:t>
                              </m:r>
                            </m:sub>
                          </m:sSub>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r>
                            <a:rPr lang="en-US" altLang="zh-CN" dirty="0">
                              <a:latin typeface="Cambria Math" panose="02040503050406030204" pitchFamily="18" charset="0"/>
                            </a:rPr>
                            <m:t>)</m:t>
                          </m:r>
                        </m:e>
                        <m:sup>
                          <m:r>
                            <a:rPr lang="en-US" altLang="zh-CN" b="0" i="1" dirty="0" smtClean="0">
                              <a:latin typeface="Cambria Math" panose="02040503050406030204" pitchFamily="18" charset="0"/>
                            </a:rPr>
                            <m:t>𝑇</m:t>
                          </m:r>
                        </m:sup>
                      </m:sSup>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1</m:t>
                                      </m:r>
                                    </m:sub>
                                  </m:sSub>
                                </m:sup>
                              </m:sSup>
                            </m:num>
                            <m:den>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sup>
                                  </m:sSup>
                                </m:e>
                              </m:nary>
                            </m:den>
                          </m:f>
                          <m:r>
                            <a:rPr lang="en-US" altLang="zh-CN" b="0" i="1" dirty="0" smtClean="0">
                              <a:latin typeface="Cambria Math" panose="02040503050406030204" pitchFamily="18" charset="0"/>
                            </a:rPr>
                            <m:t>, </m:t>
                          </m:r>
                          <m:f>
                            <m:fPr>
                              <m:ctrlPr>
                                <a:rPr lang="en-US" altLang="zh-CN" i="1" dirty="0">
                                  <a:latin typeface="Cambria Math" panose="02040503050406030204" pitchFamily="18" charset="0"/>
                                </a:rPr>
                              </m:ctrlPr>
                            </m:fPr>
                            <m:num>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𝑒</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2</m:t>
                                      </m:r>
                                    </m:sub>
                                  </m:sSub>
                                </m:sup>
                              </m:sSup>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p>
                                  </m:sSup>
                                </m:e>
                              </m:nary>
                            </m:den>
                          </m:f>
                          <m:r>
                            <a:rPr lang="en-US" altLang="zh-CN" b="0" i="1" dirty="0" smtClean="0">
                              <a:latin typeface="Cambria Math" panose="02040503050406030204" pitchFamily="18" charset="0"/>
                            </a:rPr>
                            <m:t>,…,</m:t>
                          </m:r>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𝑛</m:t>
                                      </m:r>
                                    </m:sub>
                                  </m:sSub>
                                </m:sup>
                              </m:sSup>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sup>
                                  </m:sSup>
                                </m:e>
                              </m:nary>
                            </m:den>
                          </m:f>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𝑇</m:t>
                          </m:r>
                        </m:sup>
                      </m:sSup>
                    </m:oMath>
                  </m:oMathPara>
                </a14:m>
                <a:endParaRPr lang="en-US" altLang="zh-CN" dirty="0"/>
              </a:p>
              <a:p>
                <a:pPr marL="0" indent="0">
                  <a:buNone/>
                </a:pPr>
                <a:r>
                  <a:rPr lang="zh-CN" altLang="en-US" dirty="0"/>
                  <a:t>归一化思想</a:t>
                </a:r>
                <a:endParaRPr lang="en-US" altLang="zh-CN" dirty="0"/>
              </a:p>
              <a:p>
                <a:pPr marL="0" indent="0">
                  <a:buNone/>
                </a:pPr>
                <a:r>
                  <a:rPr lang="zh-CN" altLang="en-US" dirty="0"/>
                  <a:t>思考</a:t>
                </a:r>
                <a:r>
                  <a:rPr lang="en-US" altLang="zh-CN" dirty="0"/>
                  <a:t>1</a:t>
                </a:r>
                <a:r>
                  <a:rPr lang="zh-CN" altLang="en-US" dirty="0"/>
                  <a:t>：为什么算指数再加权而不直接加权？</a:t>
                </a:r>
                <a:endParaRPr lang="en-US" altLang="zh-CN" dirty="0"/>
              </a:p>
              <a:p>
                <a:pPr marL="0" indent="0">
                  <a:buNone/>
                </a:pPr>
                <a:r>
                  <a:rPr lang="zh-CN" altLang="en-US" dirty="0"/>
                  <a:t>思考</a:t>
                </a:r>
                <a:r>
                  <a:rPr lang="en-US" altLang="zh-CN" dirty="0"/>
                  <a:t>2</a:t>
                </a:r>
                <a:r>
                  <a:rPr lang="zh-CN" altLang="en-US" dirty="0"/>
                  <a:t>：万一</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 </m:t>
                        </m:r>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Sub>
                  </m:oMath>
                </a14:m>
                <a:r>
                  <a:rPr lang="zh-CN" altLang="en-US" dirty="0"/>
                  <a:t> 很大怎么办？</a:t>
                </a:r>
              </a:p>
            </p:txBody>
          </p:sp>
        </mc:Choice>
        <mc:Fallback>
          <p:sp>
            <p:nvSpPr>
              <p:cNvPr id="3" name="内容占位符 2">
                <a:extLst>
                  <a:ext uri="{FF2B5EF4-FFF2-40B4-BE49-F238E27FC236}">
                    <a16:creationId xmlns:a16="http://schemas.microsoft.com/office/drawing/2014/main" id="{EF3AC44C-8A44-455E-B827-84E8A8B362CD}"/>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564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314F0-8376-448A-B215-34823065FEEC}"/>
              </a:ext>
            </a:extLst>
          </p:cNvPr>
          <p:cNvSpPr>
            <a:spLocks noGrp="1"/>
          </p:cNvSpPr>
          <p:nvPr>
            <p:ph type="title"/>
          </p:nvPr>
        </p:nvSpPr>
        <p:spPr/>
        <p:txBody>
          <a:bodyPr/>
          <a:lstStyle/>
          <a:p>
            <a:r>
              <a:rPr lang="en-US" altLang="zh-CN" dirty="0">
                <a:latin typeface="Constantia" panose="02030602050306030303" pitchFamily="18" charset="0"/>
              </a:rPr>
              <a:t>1.4 Optimization</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919FD4C-CB27-4422-868A-9C00BF3F7032}"/>
                  </a:ext>
                </a:extLst>
              </p:cNvPr>
              <p:cNvSpPr>
                <a:spLocks noGrp="1"/>
              </p:cNvSpPr>
              <p:nvPr>
                <p:ph idx="1"/>
              </p:nvPr>
            </p:nvSpPr>
            <p:spPr>
              <a:xfrm>
                <a:off x="203200" y="1375682"/>
                <a:ext cx="11785600" cy="5482318"/>
              </a:xfrm>
            </p:spPr>
            <p:txBody>
              <a:bodyPr/>
              <a:lstStyle/>
              <a:p>
                <a:r>
                  <a:rPr lang="zh-CN" altLang="en-US" dirty="0"/>
                  <a:t>梯度下降法</a:t>
                </a:r>
                <a:r>
                  <a:rPr lang="en-US" altLang="zh-CN" dirty="0"/>
                  <a:t>(Gradient Descent): </a:t>
                </a:r>
                <a:r>
                  <a:rPr lang="zh-CN" altLang="en-US" dirty="0"/>
                  <a:t>沿</a:t>
                </a:r>
                <a:r>
                  <a:rPr lang="zh-CN" altLang="en-US" dirty="0">
                    <a:solidFill>
                      <a:srgbClr val="FF0000"/>
                    </a:solidFill>
                  </a:rPr>
                  <a:t>梯度的反方向</a:t>
                </a:r>
                <a:r>
                  <a:rPr lang="zh-CN" altLang="en-US" dirty="0"/>
                  <a:t>走一点，损失函数会变小</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𝜔</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i="1" smtClean="0">
                          <a:latin typeface="Cambria Math" panose="02040503050406030204" pitchFamily="18" charset="0"/>
                        </a:rPr>
                        <m:t>𝜂</m:t>
                      </m:r>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ⅆ</m:t>
                                  </m:r>
                                  <m:r>
                                    <a:rPr lang="en-US" altLang="zh-CN" i="1" smtClean="0">
                                      <a:latin typeface="Cambria Math" panose="02040503050406030204" pitchFamily="18" charset="0"/>
                                    </a:rPr>
                                    <m:t>𝐿</m:t>
                                  </m:r>
                                </m:num>
                                <m:den>
                                  <m:r>
                                    <a:rPr lang="en-US" altLang="zh-CN" i="1" smtClean="0">
                                      <a:latin typeface="Cambria Math" panose="02040503050406030204" pitchFamily="18" charset="0"/>
                                    </a:rPr>
                                    <m:t>ⅆ</m:t>
                                  </m:r>
                                  <m:r>
                                    <a:rPr lang="en-US" altLang="zh-CN" i="1" smtClean="0">
                                      <a:latin typeface="Cambria Math" panose="02040503050406030204" pitchFamily="18" charset="0"/>
                                    </a:rPr>
                                    <m:t>𝜔</m:t>
                                  </m:r>
                                </m:den>
                              </m:f>
                            </m:e>
                          </m:d>
                        </m:e>
                        <m:sub>
                          <m:r>
                            <a:rPr lang="en-US" altLang="zh-CN" i="1" smtClean="0">
                              <a:latin typeface="Cambria Math" panose="02040503050406030204" pitchFamily="18" charset="0"/>
                            </a:rPr>
                            <m:t>𝜔</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𝜔</m:t>
                              </m:r>
                            </m:e>
                            <m:sub>
                              <m:r>
                                <a:rPr lang="en-US" altLang="zh-CN" b="0" i="1" smtClean="0">
                                  <a:latin typeface="Cambria Math" panose="02040503050406030204" pitchFamily="18" charset="0"/>
                                </a:rPr>
                                <m:t>𝑖</m:t>
                              </m:r>
                            </m:sub>
                          </m:sSub>
                        </m:sub>
                      </m:sSub>
                    </m:oMath>
                  </m:oMathPara>
                </a14:m>
                <a:endParaRPr lang="en-US" altLang="zh-CN" dirty="0"/>
              </a:p>
              <a:p>
                <a:pPr marL="0" indent="0">
                  <a:buNone/>
                </a:pPr>
                <a:r>
                  <a:rPr lang="zh-CN" altLang="en-US" dirty="0"/>
                  <a:t>其中</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𝜔</m:t>
                    </m:r>
                  </m:oMath>
                </a14:m>
                <a:r>
                  <a:rPr lang="en-US" altLang="zh-CN" dirty="0"/>
                  <a:t> </a:t>
                </a:r>
                <a:r>
                  <a:rPr lang="zh-CN" altLang="en-US" dirty="0"/>
                  <a:t>为待优化参数，</a:t>
                </a:r>
                <a14:m>
                  <m:oMath xmlns:m="http://schemas.openxmlformats.org/officeDocument/2006/math">
                    <m:r>
                      <a:rPr lang="en-US" altLang="zh-CN" i="1">
                        <a:latin typeface="Cambria Math" panose="02040503050406030204" pitchFamily="18" charset="0"/>
                      </a:rPr>
                      <m:t>𝜂</m:t>
                    </m:r>
                  </m:oMath>
                </a14:m>
                <a:r>
                  <a:rPr lang="en-US" altLang="zh-CN" dirty="0"/>
                  <a:t> </a:t>
                </a:r>
                <a:r>
                  <a:rPr lang="zh-CN" altLang="en-US" dirty="0"/>
                  <a:t>为学习率（思考：过大</a:t>
                </a:r>
                <a:r>
                  <a:rPr lang="en-US" altLang="zh-CN" dirty="0"/>
                  <a:t>/</a:t>
                </a:r>
                <a:r>
                  <a:rPr lang="zh-CN" altLang="en-US" dirty="0"/>
                  <a:t>小会怎样）</a:t>
                </a:r>
                <a:endParaRPr lang="en-US" altLang="zh-CN" dirty="0"/>
              </a:p>
              <a:p>
                <a:pPr marL="0" indent="0">
                  <a:buNone/>
                </a:pPr>
                <a:r>
                  <a:rPr lang="zh-CN" altLang="en-US" dirty="0"/>
                  <a:t>从给定的起点开始不断迭代直到梯度大小</a:t>
                </a:r>
                <a:r>
                  <a:rPr lang="zh-CN" altLang="en-US" dirty="0">
                    <a:solidFill>
                      <a:srgbClr val="FF0000"/>
                    </a:solidFill>
                  </a:rPr>
                  <a:t>小于某个阈值</a:t>
                </a:r>
                <a:r>
                  <a:rPr lang="zh-CN" altLang="en-US" dirty="0"/>
                  <a:t>，这时我们就找到了一个</a:t>
                </a:r>
                <a:r>
                  <a:rPr lang="en-US" altLang="zh-CN" dirty="0"/>
                  <a:t>____</a:t>
                </a:r>
                <a:r>
                  <a:rPr lang="zh-CN" altLang="en-US" dirty="0"/>
                  <a:t>最优解</a:t>
                </a:r>
                <a:endParaRPr lang="en-US" altLang="zh-CN" dirty="0"/>
              </a:p>
              <a:p>
                <a:r>
                  <a:rPr lang="zh-CN" altLang="en-US" dirty="0"/>
                  <a:t>理论推导</a:t>
                </a:r>
                <a:endParaRPr lang="en-US" altLang="zh-CN" dirty="0"/>
              </a:p>
              <a:p>
                <a:r>
                  <a:rPr lang="zh-CN" altLang="en-US" dirty="0"/>
                  <a:t>改进：</a:t>
                </a:r>
                <a:endParaRPr lang="en-US" altLang="zh-CN" dirty="0"/>
              </a:p>
              <a:p>
                <a:pPr lvl="1"/>
                <a:r>
                  <a:rPr lang="zh-CN" altLang="en-US" dirty="0">
                    <a:solidFill>
                      <a:srgbClr val="FF0000"/>
                    </a:solidFill>
                  </a:rPr>
                  <a:t>随机梯度下降</a:t>
                </a:r>
                <a:r>
                  <a:rPr lang="en-US" altLang="zh-CN" dirty="0"/>
                  <a:t>(Stochastic GD): </a:t>
                </a:r>
                <a:r>
                  <a:rPr lang="zh-CN" altLang="en-US" dirty="0"/>
                  <a:t>不算所有训练数据的梯度，随机选一个</a:t>
                </a:r>
                <a:r>
                  <a:rPr lang="en-US" altLang="zh-CN" dirty="0"/>
                  <a:t>mini-batch</a:t>
                </a:r>
                <a:r>
                  <a:rPr lang="zh-CN" altLang="en-US" dirty="0"/>
                  <a:t>算</a:t>
                </a:r>
                <a:endParaRPr lang="en-US" altLang="zh-CN" dirty="0"/>
              </a:p>
              <a:p>
                <a:pPr lvl="1"/>
                <a:r>
                  <a:rPr lang="zh-CN" altLang="en-US" dirty="0"/>
                  <a:t>引入冲量</a:t>
                </a:r>
                <a:r>
                  <a:rPr lang="en-US" altLang="zh-CN" dirty="0"/>
                  <a:t>(Momentum): </a:t>
                </a:r>
                <a:r>
                  <a:rPr lang="zh-CN" altLang="en-US" dirty="0"/>
                  <a:t>加速度 </a:t>
                </a:r>
                <a:r>
                  <a:rPr lang="en-US" altLang="zh-CN" dirty="0"/>
                  <a:t>&amp; </a:t>
                </a:r>
                <a:r>
                  <a:rPr lang="zh-CN" altLang="en-US" dirty="0"/>
                  <a:t>速度</a:t>
                </a:r>
                <a:r>
                  <a:rPr lang="en-US" altLang="zh-CN" dirty="0"/>
                  <a:t> </a:t>
                </a:r>
                <a:endParaRPr lang="zh-CN" altLang="en-US" dirty="0"/>
              </a:p>
            </p:txBody>
          </p:sp>
        </mc:Choice>
        <mc:Fallback>
          <p:sp>
            <p:nvSpPr>
              <p:cNvPr id="3" name="内容占位符 2">
                <a:extLst>
                  <a:ext uri="{FF2B5EF4-FFF2-40B4-BE49-F238E27FC236}">
                    <a16:creationId xmlns:a16="http://schemas.microsoft.com/office/drawing/2014/main" id="{0919FD4C-CB27-4422-868A-9C00BF3F7032}"/>
                  </a:ext>
                </a:extLst>
              </p:cNvPr>
              <p:cNvSpPr>
                <a:spLocks noGrp="1" noRot="1" noChangeAspect="1" noMove="1" noResize="1" noEditPoints="1" noAdjustHandles="1" noChangeArrowheads="1" noChangeShapeType="1" noTextEdit="1"/>
              </p:cNvSpPr>
              <p:nvPr>
                <p:ph idx="1"/>
              </p:nvPr>
            </p:nvSpPr>
            <p:spPr>
              <a:xfrm>
                <a:off x="203200" y="1375682"/>
                <a:ext cx="11785600" cy="5482318"/>
              </a:xfrm>
              <a:blipFill>
                <a:blip r:embed="rId3"/>
                <a:stretch>
                  <a:fillRect l="-1034" t="-2113" r="-77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0433A29-EC5A-44EF-80BE-3A2B17819C25}"/>
              </a:ext>
            </a:extLst>
          </p:cNvPr>
          <p:cNvSpPr txBox="1"/>
          <p:nvPr/>
        </p:nvSpPr>
        <p:spPr>
          <a:xfrm>
            <a:off x="2931886" y="3751124"/>
            <a:ext cx="6709228" cy="523220"/>
          </a:xfrm>
          <a:prstGeom prst="rect">
            <a:avLst/>
          </a:prstGeom>
          <a:noFill/>
        </p:spPr>
        <p:txBody>
          <a:bodyPr wrap="square" rtlCol="0">
            <a:spAutoFit/>
          </a:bodyPr>
          <a:lstStyle/>
          <a:p>
            <a:r>
              <a:rPr lang="zh-CN" altLang="en-US" sz="2800" dirty="0"/>
              <a:t>，目前尚无理论保证能找到全局最优</a:t>
            </a:r>
          </a:p>
        </p:txBody>
      </p:sp>
    </p:spTree>
    <p:extLst>
      <p:ext uri="{BB962C8B-B14F-4D97-AF65-F5344CB8AC3E}">
        <p14:creationId xmlns:p14="http://schemas.microsoft.com/office/powerpoint/2010/main" val="32403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3FAF1-38D4-48FC-8FC3-6084B4413651}"/>
              </a:ext>
            </a:extLst>
          </p:cNvPr>
          <p:cNvSpPr>
            <a:spLocks noGrp="1"/>
          </p:cNvSpPr>
          <p:nvPr>
            <p:ph type="title"/>
          </p:nvPr>
        </p:nvSpPr>
        <p:spPr/>
        <p:txBody>
          <a:bodyPr/>
          <a:lstStyle/>
          <a:p>
            <a:r>
              <a:rPr lang="en-US" altLang="zh-CN" dirty="0">
                <a:latin typeface="Constantia" panose="02030602050306030303" pitchFamily="18" charset="0"/>
              </a:rPr>
              <a:t>1.5 Over-fitting Prevention</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EFC7F7C8-BD65-41E1-BC41-AC58F275C29B}"/>
              </a:ext>
            </a:extLst>
          </p:cNvPr>
          <p:cNvSpPr>
            <a:spLocks noGrp="1"/>
          </p:cNvSpPr>
          <p:nvPr>
            <p:ph idx="1"/>
          </p:nvPr>
        </p:nvSpPr>
        <p:spPr>
          <a:xfrm>
            <a:off x="542471" y="1796596"/>
            <a:ext cx="11107057" cy="4351338"/>
          </a:xfrm>
        </p:spPr>
        <p:txBody>
          <a:bodyPr/>
          <a:lstStyle/>
          <a:p>
            <a:r>
              <a:rPr lang="zh-CN" altLang="en-US" dirty="0"/>
              <a:t>过拟合：训练的模型为追求在训练数据上效果好而学习到非本质特征</a:t>
            </a:r>
            <a:endParaRPr lang="en-US" altLang="zh-CN" dirty="0"/>
          </a:p>
          <a:p>
            <a:r>
              <a:rPr lang="zh-CN" altLang="en-US" dirty="0"/>
              <a:t>法</a:t>
            </a:r>
            <a:r>
              <a:rPr lang="en-US" altLang="zh-CN" dirty="0"/>
              <a:t>1</a:t>
            </a:r>
            <a:r>
              <a:rPr lang="zh-CN" altLang="en-US" dirty="0"/>
              <a:t>：</a:t>
            </a:r>
            <a:r>
              <a:rPr lang="zh-CN" altLang="en-US" dirty="0">
                <a:solidFill>
                  <a:srgbClr val="FF0000"/>
                </a:solidFill>
              </a:rPr>
              <a:t>数据集划分</a:t>
            </a:r>
            <a:r>
              <a:rPr lang="zh-CN" altLang="en-US" dirty="0"/>
              <a:t>。将训练集划出来一部分作为</a:t>
            </a:r>
            <a:r>
              <a:rPr lang="zh-CN" altLang="en-US" dirty="0">
                <a:solidFill>
                  <a:srgbClr val="FF0000"/>
                </a:solidFill>
              </a:rPr>
              <a:t>验证集</a:t>
            </a:r>
            <a:r>
              <a:rPr lang="zh-CN" altLang="en-US" dirty="0"/>
              <a:t>，选择超参数。为了防止因为验证集太小而产生偏置，采用</a:t>
            </a:r>
            <a:r>
              <a:rPr lang="zh-CN" altLang="en-US" dirty="0">
                <a:solidFill>
                  <a:srgbClr val="FF0000"/>
                </a:solidFill>
              </a:rPr>
              <a:t>交叉验证</a:t>
            </a:r>
            <a:r>
              <a:rPr lang="zh-CN" altLang="en-US" dirty="0"/>
              <a:t>。</a:t>
            </a:r>
            <a:endParaRPr lang="en-US" altLang="zh-CN" dirty="0"/>
          </a:p>
          <a:p>
            <a:pPr marL="0" indent="0">
              <a:buNone/>
            </a:pPr>
            <a:endParaRPr lang="en-US" altLang="zh-CN" dirty="0"/>
          </a:p>
          <a:p>
            <a:endParaRPr lang="zh-CN" altLang="en-US" dirty="0"/>
          </a:p>
        </p:txBody>
      </p:sp>
      <p:pic>
        <p:nvPicPr>
          <p:cNvPr id="5" name="图片 4">
            <a:extLst>
              <a:ext uri="{FF2B5EF4-FFF2-40B4-BE49-F238E27FC236}">
                <a16:creationId xmlns:a16="http://schemas.microsoft.com/office/drawing/2014/main" id="{62C92702-6BF3-49D8-A7E6-A511D6F645EC}"/>
              </a:ext>
            </a:extLst>
          </p:cNvPr>
          <p:cNvPicPr>
            <a:picLocks noChangeAspect="1"/>
          </p:cNvPicPr>
          <p:nvPr/>
        </p:nvPicPr>
        <p:blipFill rotWithShape="1">
          <a:blip r:embed="rId3">
            <a:extLst>
              <a:ext uri="{28A0092B-C50C-407E-A947-70E740481C1C}">
                <a14:useLocalDpi xmlns:a14="http://schemas.microsoft.com/office/drawing/2010/main" val="0"/>
              </a:ext>
            </a:extLst>
          </a:blip>
          <a:srcRect l="11270" t="31747" r="13968" b="34179"/>
          <a:stretch/>
        </p:blipFill>
        <p:spPr>
          <a:xfrm>
            <a:off x="2677885" y="3429000"/>
            <a:ext cx="6836229" cy="2336801"/>
          </a:xfrm>
          <a:prstGeom prst="rect">
            <a:avLst/>
          </a:prstGeom>
        </p:spPr>
      </p:pic>
    </p:spTree>
    <p:extLst>
      <p:ext uri="{BB962C8B-B14F-4D97-AF65-F5344CB8AC3E}">
        <p14:creationId xmlns:p14="http://schemas.microsoft.com/office/powerpoint/2010/main" val="415646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5C7B-6EAC-416D-B991-E27B201CF9F7}"/>
              </a:ext>
            </a:extLst>
          </p:cNvPr>
          <p:cNvSpPr>
            <a:spLocks noGrp="1"/>
          </p:cNvSpPr>
          <p:nvPr>
            <p:ph type="title"/>
          </p:nvPr>
        </p:nvSpPr>
        <p:spPr/>
        <p:txBody>
          <a:bodyPr/>
          <a:lstStyle/>
          <a:p>
            <a:r>
              <a:rPr lang="en-US" altLang="zh-CN" dirty="0">
                <a:latin typeface="Constantia" panose="02030602050306030303" pitchFamily="18" charset="0"/>
              </a:rPr>
              <a:t>1.5 Over-fitting Prevention</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54A2399-FAAF-4B36-9784-2D9E43176218}"/>
                  </a:ext>
                </a:extLst>
              </p:cNvPr>
              <p:cNvSpPr>
                <a:spLocks noGrp="1"/>
              </p:cNvSpPr>
              <p:nvPr>
                <p:ph idx="1"/>
              </p:nvPr>
            </p:nvSpPr>
            <p:spPr>
              <a:xfrm>
                <a:off x="838200" y="1419225"/>
                <a:ext cx="11034486" cy="5228318"/>
              </a:xfrm>
            </p:spPr>
            <p:txBody>
              <a:bodyPr>
                <a:normAutofit/>
              </a:bodyPr>
              <a:lstStyle/>
              <a:p>
                <a:r>
                  <a:rPr lang="zh-CN" altLang="en-US" dirty="0"/>
                  <a:t>法</a:t>
                </a:r>
                <a:r>
                  <a:rPr lang="en-US" altLang="zh-CN" dirty="0"/>
                  <a:t>2</a:t>
                </a:r>
                <a:r>
                  <a:rPr lang="zh-CN" altLang="en-US" dirty="0"/>
                  <a:t>：</a:t>
                </a:r>
                <a:r>
                  <a:rPr lang="zh-CN" altLang="en-US" dirty="0">
                    <a:solidFill>
                      <a:srgbClr val="FF0000"/>
                    </a:solidFill>
                  </a:rPr>
                  <a:t>正则化</a:t>
                </a:r>
                <a:r>
                  <a:rPr lang="zh-CN" altLang="en-US" dirty="0"/>
                  <a:t>。基本思想是</a:t>
                </a:r>
                <a:r>
                  <a:rPr lang="zh-CN" altLang="en-US" dirty="0">
                    <a:solidFill>
                      <a:srgbClr val="FF0000"/>
                    </a:solidFill>
                  </a:rPr>
                  <a:t>防止参数过大</a:t>
                </a:r>
                <a:r>
                  <a:rPr lang="zh-CN" altLang="en-US" dirty="0"/>
                  <a:t>（往往是过拟合的标志）。</a:t>
                </a:r>
                <a:endParaRPr lang="en-US" altLang="zh-CN" dirty="0"/>
              </a:p>
              <a:p>
                <a:r>
                  <a:rPr lang="zh-CN" altLang="en-US" dirty="0"/>
                  <a:t>常用的有两种：</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1</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𝝎</m:t>
                          </m:r>
                        </m:e>
                      </m:d>
                      <m:r>
                        <a:rPr lang="en-US" altLang="zh-CN" i="1">
                          <a:latin typeface="Cambria Math" panose="02040503050406030204" pitchFamily="18" charset="0"/>
                        </a:rPr>
                        <m:t>=</m:t>
                      </m:r>
                      <m:nary>
                        <m:naryPr>
                          <m:chr m:val="∑"/>
                          <m:limLoc m:val="undOvr"/>
                          <m:grow m:val="on"/>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𝑖</m:t>
                                  </m:r>
                                </m:sub>
                              </m:sSub>
                            </m:e>
                          </m:d>
                        </m:e>
                      </m:nary>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2</m:t>
                          </m:r>
                        </m:sub>
                      </m:sSub>
                      <m:d>
                        <m:dPr>
                          <m:ctrlPr>
                            <a:rPr lang="en-US" altLang="zh-CN" b="1" i="1">
                              <a:latin typeface="Cambria Math" panose="02040503050406030204" pitchFamily="18" charset="0"/>
                            </a:rPr>
                          </m:ctrlPr>
                        </m:dPr>
                        <m:e>
                          <m:r>
                            <a:rPr lang="en-US" altLang="zh-CN" b="1" i="1">
                              <a:latin typeface="Cambria Math" panose="02040503050406030204" pitchFamily="18" charset="0"/>
                            </a:rPr>
                            <m:t>𝝎</m:t>
                          </m:r>
                        </m:e>
                      </m:d>
                      <m:r>
                        <a:rPr lang="en-US" altLang="zh-CN" i="1">
                          <a:latin typeface="Cambria Math" panose="02040503050406030204" pitchFamily="18" charset="0"/>
                        </a:rPr>
                        <m:t>=</m:t>
                      </m:r>
                      <m:nary>
                        <m:naryPr>
                          <m:chr m:val="∑"/>
                          <m:limLoc m:val="undOvr"/>
                          <m:grow m:val="on"/>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𝜔</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nary>
                    </m:oMath>
                  </m:oMathPara>
                </a14:m>
                <a:endParaRPr lang="en-US" altLang="zh-CN" dirty="0"/>
              </a:p>
              <a:p>
                <a:pPr marL="0" indent="0">
                  <a:buNone/>
                </a:pPr>
                <a:r>
                  <a:rPr lang="zh-CN" altLang="en-US" dirty="0"/>
                  <a:t>若原来损失函数为</a:t>
                </a:r>
                <a:r>
                  <a:rPr lang="en-US" altLang="zh-CN" dirty="0"/>
                  <a:t>MSE</a:t>
                </a:r>
                <a:r>
                  <a:rPr lang="zh-CN" altLang="en-US" dirty="0"/>
                  <a:t>，则加入正则项后为：</a:t>
                </a:r>
                <a:br>
                  <a:rPr lang="en-US" altLang="zh-CN" dirty="0"/>
                </a:b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𝐿</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𝝎</m:t>
                          </m:r>
                        </m:e>
                      </m:d>
                      <m:r>
                        <a:rPr lang="en-US" altLang="zh-CN" i="1" smtClean="0">
                          <a:latin typeface="Cambria Math" panose="02040503050406030204" pitchFamily="18" charset="0"/>
                        </a:rPr>
                        <m:t>=</m:t>
                      </m:r>
                      <m:nary>
                        <m:naryPr>
                          <m:chr m:val="∑"/>
                          <m:limLoc m:val="undOvr"/>
                          <m:grow m:val="on"/>
                          <m:supHide m:val="on"/>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𝑖</m:t>
                          </m:r>
                        </m:sub>
                        <m:sup/>
                        <m:e>
                          <m:sSup>
                            <m:sSupPr>
                              <m:ctrlPr>
                                <a:rPr lang="en-US" altLang="zh-CN" i="1" smtClean="0">
                                  <a:latin typeface="Cambria Math" panose="02040503050406030204" pitchFamily="18" charset="0"/>
                                </a:rPr>
                              </m:ctrlPr>
                            </m:sSupPr>
                            <m:e>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smtClean="0">
                                              <a:latin typeface="Cambria Math" panose="02040503050406030204" pitchFamily="18" charset="0"/>
                                            </a:rPr>
                                            <m:t>𝑦</m:t>
                                          </m:r>
                                        </m:e>
                                      </m:acc>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sub>
                                  </m:sSub>
                                </m:e>
                              </m:d>
                            </m:e>
                            <m:sup>
                              <m:r>
                                <a:rPr lang="en-US" altLang="zh-CN" i="1" smtClean="0">
                                  <a:latin typeface="Cambria Math" panose="02040503050406030204" pitchFamily="18" charset="0"/>
                                </a:rPr>
                                <m:t>2</m:t>
                              </m:r>
                            </m:sup>
                          </m:sSup>
                        </m:e>
                      </m:nary>
                      <m:r>
                        <a:rPr lang="en-US" altLang="zh-CN" i="1" smtClean="0">
                          <a:latin typeface="Cambria Math" panose="02040503050406030204" pitchFamily="18" charset="0"/>
                        </a:rPr>
                        <m:t>+</m:t>
                      </m:r>
                      <m:r>
                        <a:rPr lang="en-US" altLang="zh-CN" i="1" smtClean="0">
                          <a:latin typeface="Cambria Math" panose="02040503050406030204" pitchFamily="18" charset="0"/>
                        </a:rPr>
                        <m:t>𝜆</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𝑗</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𝝎</m:t>
                          </m:r>
                        </m:e>
                      </m:d>
                      <m:r>
                        <a:rPr lang="en-US" altLang="zh-CN" b="0" i="1" smtClean="0">
                          <a:latin typeface="Cambria Math" panose="02040503050406030204" pitchFamily="18" charset="0"/>
                        </a:rPr>
                        <m:t>, </m:t>
                      </m:r>
                      <m:r>
                        <a:rPr lang="zh-CN" altLang="en-US" i="1">
                          <a:latin typeface="Cambria Math" panose="02040503050406030204" pitchFamily="18" charset="0"/>
                        </a:rPr>
                        <m:t>其中</m:t>
                      </m:r>
                      <m:r>
                        <a:rPr lang="en-US" altLang="zh-CN" b="0" i="1" smtClean="0">
                          <a:latin typeface="Cambria Math" panose="02040503050406030204" pitchFamily="18" charset="0"/>
                        </a:rPr>
                        <m:t>𝑗</m:t>
                      </m:r>
                      <m:r>
                        <a:rPr lang="en-US" altLang="zh-CN" b="0" i="1" smtClean="0">
                          <a:latin typeface="Cambria Math" panose="02040503050406030204" pitchFamily="18" charset="0"/>
                        </a:rPr>
                        <m:t>=1, 2</m:t>
                      </m:r>
                    </m:oMath>
                  </m:oMathPara>
                </a14:m>
                <a:endParaRPr lang="en-US" altLang="zh-CN" dirty="0"/>
              </a:p>
              <a:p>
                <a:pPr marL="0" indent="0">
                  <a:buNone/>
                </a:pPr>
                <a:r>
                  <a:rPr lang="zh-CN" altLang="en-US" dirty="0"/>
                  <a:t>其中</a:t>
                </a:r>
                <a14:m>
                  <m:oMath xmlns:m="http://schemas.openxmlformats.org/officeDocument/2006/math">
                    <m:r>
                      <a:rPr lang="en-US" altLang="zh-CN" b="0" i="0" smtClean="0">
                        <a:latin typeface="Cambria Math" panose="02040503050406030204" pitchFamily="18" charset="0"/>
                      </a:rPr>
                      <m:t> </m:t>
                    </m:r>
                    <m:r>
                      <a:rPr lang="zh-CN" altLang="en-US" b="1" i="1" smtClean="0">
                        <a:latin typeface="Cambria Math" panose="02040503050406030204" pitchFamily="18" charset="0"/>
                      </a:rPr>
                      <m:t>𝝎</m:t>
                    </m:r>
                    <m:r>
                      <a:rPr lang="en-US" altLang="zh-CN" b="0" i="1" smtClean="0">
                        <a:latin typeface="Cambria Math" panose="02040503050406030204" pitchFamily="18" charset="0"/>
                      </a:rPr>
                      <m:t> </m:t>
                    </m:r>
                  </m:oMath>
                </a14:m>
                <a:r>
                  <a:rPr lang="zh-CN" altLang="en-US" dirty="0"/>
                  <a:t>为模型参数向量，超参数 </a:t>
                </a:r>
                <a14:m>
                  <m:oMath xmlns:m="http://schemas.openxmlformats.org/officeDocument/2006/math">
                    <m:r>
                      <a:rPr lang="zh-CN" altLang="en-US" i="1" smtClean="0">
                        <a:latin typeface="Cambria Math" panose="02040503050406030204" pitchFamily="18" charset="0"/>
                      </a:rPr>
                      <m:t>𝜆</m:t>
                    </m:r>
                    <m:r>
                      <a:rPr lang="en-US" altLang="zh-CN" b="0" i="1" smtClean="0">
                        <a:latin typeface="Cambria Math" panose="02040503050406030204" pitchFamily="18" charset="0"/>
                      </a:rPr>
                      <m:t> </m:t>
                    </m:r>
                  </m:oMath>
                </a14:m>
                <a:r>
                  <a:rPr lang="zh-CN" altLang="en-US" dirty="0"/>
                  <a:t>越大，正则项作用越大，更不容易过拟合，但过大容易欠拟合。</a:t>
                </a: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154A2399-FAAF-4B36-9784-2D9E43176218}"/>
                  </a:ext>
                </a:extLst>
              </p:cNvPr>
              <p:cNvSpPr>
                <a:spLocks noGrp="1" noRot="1" noChangeAspect="1" noMove="1" noResize="1" noEditPoints="1" noAdjustHandles="1" noChangeArrowheads="1" noChangeShapeType="1" noTextEdit="1"/>
              </p:cNvSpPr>
              <p:nvPr>
                <p:ph idx="1"/>
              </p:nvPr>
            </p:nvSpPr>
            <p:spPr>
              <a:xfrm>
                <a:off x="838200" y="1419225"/>
                <a:ext cx="11034486" cy="5228318"/>
              </a:xfrm>
              <a:blipFill>
                <a:blip r:embed="rId3"/>
                <a:stretch>
                  <a:fillRect l="-1160" t="-2217" b="-2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915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415AC-7621-4D43-9A0F-18528BBBCCF4}"/>
              </a:ext>
            </a:extLst>
          </p:cNvPr>
          <p:cNvSpPr>
            <a:spLocks noGrp="1"/>
          </p:cNvSpPr>
          <p:nvPr>
            <p:ph type="title"/>
          </p:nvPr>
        </p:nvSpPr>
        <p:spPr/>
        <p:txBody>
          <a:bodyPr/>
          <a:lstStyle/>
          <a:p>
            <a:r>
              <a:rPr lang="en-US" altLang="zh-CN" dirty="0">
                <a:latin typeface="Constantia" panose="02030602050306030303" pitchFamily="18" charset="0"/>
              </a:rPr>
              <a:t>1.5 Over-fitting Prevention</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6828F902-F04E-4480-AA63-EFF8741F6FA2}"/>
              </a:ext>
            </a:extLst>
          </p:cNvPr>
          <p:cNvSpPr>
            <a:spLocks noGrp="1"/>
          </p:cNvSpPr>
          <p:nvPr>
            <p:ph idx="1"/>
          </p:nvPr>
        </p:nvSpPr>
        <p:spPr>
          <a:xfrm>
            <a:off x="203201" y="1462767"/>
            <a:ext cx="7053942" cy="5030107"/>
          </a:xfrm>
        </p:spPr>
        <p:txBody>
          <a:bodyPr>
            <a:normAutofit/>
          </a:bodyPr>
          <a:lstStyle/>
          <a:p>
            <a:r>
              <a:rPr lang="zh-CN" altLang="en-US" dirty="0"/>
              <a:t>法</a:t>
            </a:r>
            <a:r>
              <a:rPr lang="en-US" altLang="zh-CN" dirty="0"/>
              <a:t>3</a:t>
            </a:r>
            <a:r>
              <a:rPr lang="zh-CN" altLang="en-US" dirty="0"/>
              <a:t>：</a:t>
            </a:r>
            <a:r>
              <a:rPr lang="en-US" altLang="zh-CN" dirty="0"/>
              <a:t>Early-stop. </a:t>
            </a:r>
          </a:p>
          <a:p>
            <a:r>
              <a:rPr lang="zh-CN" altLang="en-US" dirty="0"/>
              <a:t>随着迭代次数的增加，刚开始训练集和测试集上的</a:t>
            </a:r>
            <a:r>
              <a:rPr lang="en-US" altLang="zh-CN" dirty="0"/>
              <a:t>loss</a:t>
            </a:r>
            <a:r>
              <a:rPr lang="zh-CN" altLang="en-US" dirty="0"/>
              <a:t>在不断下降，到了某个</a:t>
            </a:r>
            <a:r>
              <a:rPr lang="en-US" altLang="zh-CN" dirty="0"/>
              <a:t>Epoch</a:t>
            </a:r>
            <a:r>
              <a:rPr lang="zh-CN" altLang="en-US" dirty="0"/>
              <a:t>之后虽然训练集上的</a:t>
            </a:r>
            <a:r>
              <a:rPr lang="en-US" altLang="zh-CN" dirty="0"/>
              <a:t>loss</a:t>
            </a:r>
            <a:r>
              <a:rPr lang="zh-CN" altLang="en-US" dirty="0"/>
              <a:t>还在微降但是</a:t>
            </a:r>
            <a:r>
              <a:rPr lang="zh-CN" altLang="en-US" dirty="0">
                <a:solidFill>
                  <a:srgbClr val="FF0000"/>
                </a:solidFill>
              </a:rPr>
              <a:t>验证集上的</a:t>
            </a:r>
            <a:r>
              <a:rPr lang="en-US" altLang="zh-CN" dirty="0">
                <a:solidFill>
                  <a:srgbClr val="FF0000"/>
                </a:solidFill>
              </a:rPr>
              <a:t>loss</a:t>
            </a:r>
            <a:r>
              <a:rPr lang="zh-CN" altLang="en-US" dirty="0">
                <a:solidFill>
                  <a:srgbClr val="FF0000"/>
                </a:solidFill>
              </a:rPr>
              <a:t>不降反升</a:t>
            </a:r>
            <a:r>
              <a:rPr lang="zh-CN" altLang="en-US" dirty="0"/>
              <a:t>，这个点往往是过拟合的边界点。</a:t>
            </a:r>
            <a:endParaRPr lang="en-US" altLang="zh-CN" dirty="0"/>
          </a:p>
          <a:p>
            <a:r>
              <a:rPr lang="zh-CN" altLang="en-US" dirty="0"/>
              <a:t>实际操作时，每训练一定次数就测一下模型指标，若变好，继续训练；若有</a:t>
            </a:r>
            <a:r>
              <a:rPr lang="zh-CN" altLang="en-US" dirty="0">
                <a:solidFill>
                  <a:srgbClr val="FF0000"/>
                </a:solidFill>
              </a:rPr>
              <a:t>连续几次变坏，停止训练</a:t>
            </a:r>
            <a:r>
              <a:rPr lang="zh-CN" altLang="en-US" dirty="0"/>
              <a:t>。（思考：为何连续几次？）</a:t>
            </a:r>
            <a:endParaRPr lang="en-US" altLang="zh-CN" dirty="0"/>
          </a:p>
          <a:p>
            <a:r>
              <a:rPr lang="zh-CN" altLang="en-US" dirty="0"/>
              <a:t>其他方法：数据增强，</a:t>
            </a:r>
            <a:r>
              <a:rPr lang="en-US" altLang="zh-CN" dirty="0"/>
              <a:t>dropout</a:t>
            </a:r>
            <a:endParaRPr lang="zh-CN" altLang="en-US" dirty="0"/>
          </a:p>
        </p:txBody>
      </p:sp>
      <p:pic>
        <p:nvPicPr>
          <p:cNvPr id="5" name="图片 4">
            <a:extLst>
              <a:ext uri="{FF2B5EF4-FFF2-40B4-BE49-F238E27FC236}">
                <a16:creationId xmlns:a16="http://schemas.microsoft.com/office/drawing/2014/main" id="{43E0E40F-1DBF-4738-9796-F562D35BA928}"/>
              </a:ext>
            </a:extLst>
          </p:cNvPr>
          <p:cNvPicPr>
            <a:picLocks noChangeAspect="1"/>
          </p:cNvPicPr>
          <p:nvPr/>
        </p:nvPicPr>
        <p:blipFill rotWithShape="1">
          <a:blip r:embed="rId3">
            <a:extLst>
              <a:ext uri="{28A0092B-C50C-407E-A947-70E740481C1C}">
                <a14:useLocalDpi xmlns:a14="http://schemas.microsoft.com/office/drawing/2010/main" val="0"/>
              </a:ext>
            </a:extLst>
          </a:blip>
          <a:srcRect l="17143" t="13755" r="16825" b="11535"/>
          <a:stretch/>
        </p:blipFill>
        <p:spPr>
          <a:xfrm>
            <a:off x="7681684" y="2150402"/>
            <a:ext cx="4307115" cy="3654835"/>
          </a:xfrm>
          <a:prstGeom prst="rect">
            <a:avLst/>
          </a:prstGeom>
        </p:spPr>
      </p:pic>
    </p:spTree>
    <p:extLst>
      <p:ext uri="{BB962C8B-B14F-4D97-AF65-F5344CB8AC3E}">
        <p14:creationId xmlns:p14="http://schemas.microsoft.com/office/powerpoint/2010/main" val="361706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3F0BC-0D01-4BEC-8062-CA035AC556AE}"/>
              </a:ext>
            </a:extLst>
          </p:cNvPr>
          <p:cNvSpPr>
            <a:spLocks noGrp="1"/>
          </p:cNvSpPr>
          <p:nvPr>
            <p:ph type="title"/>
          </p:nvPr>
        </p:nvSpPr>
        <p:spPr/>
        <p:txBody>
          <a:bodyPr/>
          <a:lstStyle/>
          <a:p>
            <a:r>
              <a:rPr lang="en-US" altLang="zh-CN" dirty="0">
                <a:latin typeface="Constantia" panose="02030602050306030303" pitchFamily="18" charset="0"/>
              </a:rPr>
              <a:t>1.6 Measurement Index</a:t>
            </a:r>
            <a:endParaRPr lang="zh-CN" altLang="en-US" dirty="0">
              <a:latin typeface="Constantia" panose="02030602050306030303"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E4B7B4-88DA-4A2E-B507-648910FFDBBE}"/>
                  </a:ext>
                </a:extLst>
              </p:cNvPr>
              <p:cNvSpPr>
                <a:spLocks noGrp="1"/>
              </p:cNvSpPr>
              <p:nvPr>
                <p:ph idx="1"/>
              </p:nvPr>
            </p:nvSpPr>
            <p:spPr>
              <a:xfrm>
                <a:off x="838200" y="1825624"/>
                <a:ext cx="10515600" cy="5032375"/>
              </a:xfrm>
            </p:spPr>
            <p:txBody>
              <a:bodyPr>
                <a:normAutofit/>
              </a:bodyPr>
              <a:lstStyle/>
              <a:p>
                <a:r>
                  <a:rPr lang="zh-CN" altLang="en-US" dirty="0"/>
                  <a:t>对分类来说</a:t>
                </a:r>
                <a:endParaRPr lang="en-US" altLang="zh-CN" dirty="0"/>
              </a:p>
              <a:p>
                <a:r>
                  <a:rPr lang="zh-CN" altLang="en-US" dirty="0"/>
                  <a:t>准确率</a:t>
                </a:r>
                <a:r>
                  <a:rPr lang="en-US" altLang="zh-CN" dirty="0"/>
                  <a:t>(Accuracy)</a:t>
                </a:r>
                <a:r>
                  <a:rPr lang="zh-CN" altLang="en-US" dirty="0"/>
                  <a:t>、精度</a:t>
                </a:r>
                <a:r>
                  <a:rPr lang="en-US" altLang="zh-CN" dirty="0"/>
                  <a:t>(Precision)</a:t>
                </a:r>
                <a:r>
                  <a:rPr lang="zh-CN" altLang="en-US" dirty="0"/>
                  <a:t>、召回率</a:t>
                </a:r>
                <a:r>
                  <a:rPr lang="en-US" altLang="zh-CN" dirty="0"/>
                  <a:t>(Recall)</a:t>
                </a:r>
              </a:p>
              <a:p>
                <a:pPr marL="0" indent="0">
                  <a:buNone/>
                </a:pPr>
                <a:r>
                  <a:rPr lang="en-US" altLang="zh-CN" dirty="0"/>
                  <a:t>                                                                                              </a:t>
                </a:r>
                <a:r>
                  <a:rPr lang="zh-CN" altLang="en-US" dirty="0"/>
                  <a:t>共</a:t>
                </a:r>
                <a:r>
                  <a:rPr lang="en-US" altLang="zh-CN" dirty="0"/>
                  <a:t>27</a:t>
                </a:r>
                <a:r>
                  <a:rPr lang="zh-CN" altLang="en-US" dirty="0"/>
                  <a:t>个</a:t>
                </a:r>
                <a:endParaRPr lang="en-US" altLang="zh-CN" dirty="0"/>
              </a:p>
              <a:p>
                <a:endParaRPr lang="en-US" altLang="zh-CN" dirty="0"/>
              </a:p>
              <a:p>
                <a:endParaRPr lang="en-US" altLang="zh-CN" dirty="0"/>
              </a:p>
              <a:p>
                <a:r>
                  <a:rPr lang="en-US" altLang="zh-CN" dirty="0"/>
                  <a:t>Accuracy = </a:t>
                </a:r>
                <a:r>
                  <a:rPr lang="zh-CN" altLang="en-US" dirty="0"/>
                  <a:t>预测正确个数占比</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5</m:t>
                        </m:r>
                        <m:r>
                          <a:rPr lang="en-US" altLang="zh-CN" i="1" dirty="0">
                            <a:latin typeface="Cambria Math" panose="02040503050406030204" pitchFamily="18" charset="0"/>
                          </a:rPr>
                          <m:t>+</m:t>
                        </m:r>
                        <m:r>
                          <a:rPr lang="en-US" altLang="zh-CN" b="0" i="1" dirty="0" smtClean="0">
                            <a:latin typeface="Cambria Math" panose="02040503050406030204" pitchFamily="18" charset="0"/>
                          </a:rPr>
                          <m:t>3</m:t>
                        </m:r>
                        <m:r>
                          <a:rPr lang="en-US" altLang="zh-CN" i="1" dirty="0">
                            <a:latin typeface="Cambria Math" panose="02040503050406030204" pitchFamily="18" charset="0"/>
                          </a:rPr>
                          <m:t>+</m:t>
                        </m:r>
                        <m:r>
                          <a:rPr lang="en-US" altLang="zh-CN" b="0" i="1" dirty="0" smtClean="0">
                            <a:latin typeface="Cambria Math" panose="02040503050406030204" pitchFamily="18" charset="0"/>
                          </a:rPr>
                          <m:t>11</m:t>
                        </m:r>
                      </m:num>
                      <m:den>
                        <m:r>
                          <a:rPr lang="en-US" altLang="zh-CN" b="0" i="1" dirty="0" smtClean="0">
                            <a:latin typeface="Cambria Math" panose="02040503050406030204" pitchFamily="18" charset="0"/>
                          </a:rPr>
                          <m:t>27</m:t>
                        </m:r>
                      </m:den>
                    </m:f>
                    <m:r>
                      <a:rPr lang="en-US" altLang="zh-CN" i="1" dirty="0">
                        <a:latin typeface="Cambria Math" panose="02040503050406030204" pitchFamily="18" charset="0"/>
                      </a:rPr>
                      <m:t>=</m:t>
                    </m:r>
                  </m:oMath>
                </a14:m>
                <a:r>
                  <a:rPr lang="en-US" altLang="zh-CN" dirty="0"/>
                  <a:t> 0.7</a:t>
                </a:r>
              </a:p>
              <a:p>
                <a:r>
                  <a:rPr lang="en-US" altLang="zh-CN" dirty="0"/>
                  <a:t>Precision = </a:t>
                </a:r>
                <a:r>
                  <a:rPr lang="zh-CN" altLang="en-US" dirty="0"/>
                  <a:t>预测某类中预测对的占比</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5</m:t>
                        </m:r>
                      </m:num>
                      <m:den>
                        <m:r>
                          <a:rPr lang="en-US" altLang="zh-CN" b="0" i="1" dirty="0" smtClean="0">
                            <a:latin typeface="Cambria Math" panose="02040503050406030204" pitchFamily="18" charset="0"/>
                          </a:rPr>
                          <m:t>5</m:t>
                        </m:r>
                        <m:r>
                          <a:rPr lang="en-US" altLang="zh-CN" i="1" dirty="0">
                            <a:latin typeface="Cambria Math" panose="02040503050406030204" pitchFamily="18" charset="0"/>
                          </a:rPr>
                          <m:t>+</m:t>
                        </m:r>
                        <m:r>
                          <a:rPr lang="en-US" altLang="zh-CN" b="0" i="1" dirty="0" smtClean="0">
                            <a:latin typeface="Cambria Math" panose="02040503050406030204" pitchFamily="18" charset="0"/>
                          </a:rPr>
                          <m:t>2</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den>
                    </m:f>
                    <m:r>
                      <a:rPr lang="en-US" altLang="zh-CN" i="1" dirty="0">
                        <a:latin typeface="Cambria Math" panose="02040503050406030204" pitchFamily="18" charset="0"/>
                      </a:rPr>
                      <m:t>=</m:t>
                    </m:r>
                  </m:oMath>
                </a14:m>
                <a:r>
                  <a:rPr lang="en-US" altLang="zh-CN" dirty="0"/>
                  <a:t> 0.714</a:t>
                </a:r>
              </a:p>
              <a:p>
                <a:r>
                  <a:rPr lang="en-US" altLang="zh-CN" dirty="0"/>
                  <a:t>Recall = </a:t>
                </a:r>
                <a:r>
                  <a:rPr lang="zh-CN" altLang="en-US" dirty="0"/>
                  <a:t>某类中被正确预测的占比</a:t>
                </a: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m:t>
                    </m:r>
                    <m:r>
                      <a:rPr lang="en-US" altLang="zh-CN" b="0" i="1" dirty="0" smtClean="0">
                        <a:latin typeface="Cambria Math" panose="02040503050406030204" pitchFamily="18" charset="0"/>
                      </a:rPr>
                      <m:t> </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5</m:t>
                        </m:r>
                      </m:num>
                      <m:den>
                        <m:r>
                          <a:rPr lang="en-US" altLang="zh-CN" b="0" i="1" dirty="0" smtClean="0">
                            <a:latin typeface="Cambria Math" panose="02040503050406030204" pitchFamily="18" charset="0"/>
                          </a:rPr>
                          <m:t>5</m:t>
                        </m:r>
                        <m:r>
                          <a:rPr lang="en-US" altLang="zh-CN" i="1" dirty="0">
                            <a:latin typeface="Cambria Math" panose="02040503050406030204" pitchFamily="18" charset="0"/>
                          </a:rPr>
                          <m:t>+</m:t>
                        </m:r>
                        <m:r>
                          <a:rPr lang="en-US" altLang="zh-CN" b="0" i="1" dirty="0" smtClean="0">
                            <a:latin typeface="Cambria Math" panose="02040503050406030204" pitchFamily="18" charset="0"/>
                          </a:rPr>
                          <m:t>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den>
                    </m:f>
                    <m:r>
                      <a:rPr lang="en-US" altLang="zh-CN" i="1" dirty="0">
                        <a:latin typeface="Cambria Math" panose="02040503050406030204" pitchFamily="18" charset="0"/>
                      </a:rPr>
                      <m:t>=</m:t>
                    </m:r>
                  </m:oMath>
                </a14:m>
                <a:r>
                  <a:rPr lang="zh-CN" altLang="en-US" dirty="0"/>
                  <a:t> </a:t>
                </a:r>
                <a:r>
                  <a:rPr lang="en-US" altLang="zh-CN" dirty="0"/>
                  <a:t>0.625</a:t>
                </a:r>
                <a:endParaRPr lang="zh-CN" altLang="en-US" dirty="0"/>
              </a:p>
            </p:txBody>
          </p:sp>
        </mc:Choice>
        <mc:Fallback xmlns="">
          <p:sp>
            <p:nvSpPr>
              <p:cNvPr id="3" name="内容占位符 2">
                <a:extLst>
                  <a:ext uri="{FF2B5EF4-FFF2-40B4-BE49-F238E27FC236}">
                    <a16:creationId xmlns:a16="http://schemas.microsoft.com/office/drawing/2014/main" id="{98E4B7B4-88DA-4A2E-B507-648910FFDBB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43" t="-2179"/>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A1C4EAA7-48C9-46EC-B185-1F8D82FA640A}"/>
              </a:ext>
            </a:extLst>
          </p:cNvPr>
          <p:cNvGraphicFramePr>
            <a:graphicFrameLocks noGrp="1"/>
          </p:cNvGraphicFramePr>
          <p:nvPr>
            <p:extLst>
              <p:ext uri="{D42A27DB-BD31-4B8C-83A1-F6EECF244321}">
                <p14:modId xmlns:p14="http://schemas.microsoft.com/office/powerpoint/2010/main" val="1610211314"/>
              </p:ext>
            </p:extLst>
          </p:nvPr>
        </p:nvGraphicFramePr>
        <p:xfrm>
          <a:off x="1828800" y="2860523"/>
          <a:ext cx="8128000" cy="1478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28860171"/>
                    </a:ext>
                  </a:extLst>
                </a:gridCol>
                <a:gridCol w="2032000">
                  <a:extLst>
                    <a:ext uri="{9D8B030D-6E8A-4147-A177-3AD203B41FA5}">
                      <a16:colId xmlns:a16="http://schemas.microsoft.com/office/drawing/2014/main" val="3849822775"/>
                    </a:ext>
                  </a:extLst>
                </a:gridCol>
                <a:gridCol w="2032000">
                  <a:extLst>
                    <a:ext uri="{9D8B030D-6E8A-4147-A177-3AD203B41FA5}">
                      <a16:colId xmlns:a16="http://schemas.microsoft.com/office/drawing/2014/main" val="3853458812"/>
                    </a:ext>
                  </a:extLst>
                </a:gridCol>
                <a:gridCol w="2032000">
                  <a:extLst>
                    <a:ext uri="{9D8B030D-6E8A-4147-A177-3AD203B41FA5}">
                      <a16:colId xmlns:a16="http://schemas.microsoft.com/office/drawing/2014/main" val="1668342039"/>
                    </a:ext>
                  </a:extLst>
                </a:gridCol>
              </a:tblGrid>
              <a:tr h="0">
                <a:tc>
                  <a:txBody>
                    <a:bodyPr/>
                    <a:lstStyle/>
                    <a:p>
                      <a:r>
                        <a:rPr lang="en-US" altLang="zh-CN" dirty="0"/>
                        <a:t>Predict/Real</a:t>
                      </a:r>
                      <a:endParaRPr lang="zh-CN" altLang="en-US" dirty="0"/>
                    </a:p>
                  </a:txBody>
                  <a:tcPr/>
                </a:tc>
                <a:tc>
                  <a:txBody>
                    <a:bodyPr/>
                    <a:lstStyle/>
                    <a:p>
                      <a:r>
                        <a:rPr lang="en-US" altLang="zh-CN" dirty="0"/>
                        <a:t>Cat</a:t>
                      </a:r>
                      <a:endParaRPr lang="zh-CN" altLang="en-US" dirty="0"/>
                    </a:p>
                  </a:txBody>
                  <a:tcPr/>
                </a:tc>
                <a:tc>
                  <a:txBody>
                    <a:bodyPr/>
                    <a:lstStyle/>
                    <a:p>
                      <a:r>
                        <a:rPr lang="en-US" altLang="zh-CN" dirty="0"/>
                        <a:t>Dog</a:t>
                      </a:r>
                      <a:endParaRPr lang="zh-CN" altLang="en-US" dirty="0"/>
                    </a:p>
                  </a:txBody>
                  <a:tcPr/>
                </a:tc>
                <a:tc>
                  <a:txBody>
                    <a:bodyPr/>
                    <a:lstStyle/>
                    <a:p>
                      <a:r>
                        <a:rPr lang="en-US" altLang="zh-CN" dirty="0"/>
                        <a:t>Rabbit</a:t>
                      </a:r>
                      <a:endParaRPr lang="zh-CN" altLang="en-US" dirty="0"/>
                    </a:p>
                  </a:txBody>
                  <a:tcPr/>
                </a:tc>
                <a:extLst>
                  <a:ext uri="{0D108BD9-81ED-4DB2-BD59-A6C34878D82A}">
                    <a16:rowId xmlns:a16="http://schemas.microsoft.com/office/drawing/2014/main" val="3686486430"/>
                  </a:ext>
                </a:extLst>
              </a:tr>
              <a:tr h="370840">
                <a:tc>
                  <a:txBody>
                    <a:bodyPr/>
                    <a:lstStyle/>
                    <a:p>
                      <a:r>
                        <a:rPr lang="en-US" altLang="zh-CN" dirty="0"/>
                        <a:t>Predict Cat</a:t>
                      </a:r>
                      <a:endParaRPr lang="zh-CN" altLang="en-US" dirty="0"/>
                    </a:p>
                  </a:txBody>
                  <a:tcPr/>
                </a:tc>
                <a:tc>
                  <a:txBody>
                    <a:bodyPr/>
                    <a:lstStyle/>
                    <a:p>
                      <a:r>
                        <a:rPr lang="en-US" altLang="zh-CN" dirty="0"/>
                        <a:t>5</a:t>
                      </a:r>
                      <a:endParaRPr lang="zh-CN" altLang="en-US" dirty="0"/>
                    </a:p>
                  </a:txBody>
                  <a:tcPr/>
                </a:tc>
                <a:tc>
                  <a:txBody>
                    <a:bodyPr/>
                    <a:lstStyle/>
                    <a:p>
                      <a:r>
                        <a:rPr lang="en-US" altLang="zh-CN" dirty="0"/>
                        <a:t>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140233548"/>
                  </a:ext>
                </a:extLst>
              </a:tr>
              <a:tr h="370840">
                <a:tc>
                  <a:txBody>
                    <a:bodyPr/>
                    <a:lstStyle/>
                    <a:p>
                      <a:r>
                        <a:rPr lang="en-US" altLang="zh-CN" dirty="0"/>
                        <a:t>Predict dog</a:t>
                      </a:r>
                      <a:endParaRPr lang="zh-CN" altLang="en-US" dirty="0"/>
                    </a:p>
                  </a:txBody>
                  <a:tcPr/>
                </a:tc>
                <a:tc>
                  <a:txBody>
                    <a:bodyPr/>
                    <a:lstStyle/>
                    <a:p>
                      <a:r>
                        <a:rPr lang="en-US" altLang="zh-CN" dirty="0"/>
                        <a:t>3</a:t>
                      </a:r>
                      <a:endParaRPr lang="zh-CN" altLang="en-US" dirty="0"/>
                    </a:p>
                  </a:txBody>
                  <a:tcPr/>
                </a:tc>
                <a:tc>
                  <a:txBody>
                    <a:bodyPr/>
                    <a:lstStyle/>
                    <a:p>
                      <a:r>
                        <a:rPr lang="en-US" altLang="zh-CN" dirty="0"/>
                        <a:t>3</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500793031"/>
                  </a:ext>
                </a:extLst>
              </a:tr>
              <a:tr h="370840">
                <a:tc>
                  <a:txBody>
                    <a:bodyPr/>
                    <a:lstStyle/>
                    <a:p>
                      <a:r>
                        <a:rPr lang="en-US" altLang="zh-CN" dirty="0"/>
                        <a:t>Predict rabbit</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11</a:t>
                      </a:r>
                      <a:endParaRPr lang="zh-CN" altLang="en-US" dirty="0"/>
                    </a:p>
                  </a:txBody>
                  <a:tcPr/>
                </a:tc>
                <a:extLst>
                  <a:ext uri="{0D108BD9-81ED-4DB2-BD59-A6C34878D82A}">
                    <a16:rowId xmlns:a16="http://schemas.microsoft.com/office/drawing/2014/main" val="1043865080"/>
                  </a:ext>
                </a:extLst>
              </a:tr>
            </a:tbl>
          </a:graphicData>
        </a:graphic>
      </p:graphicFrame>
    </p:spTree>
    <p:extLst>
      <p:ext uri="{BB962C8B-B14F-4D97-AF65-F5344CB8AC3E}">
        <p14:creationId xmlns:p14="http://schemas.microsoft.com/office/powerpoint/2010/main" val="3907315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CEB7-3E3C-4B6A-8509-F2ED63C78AF0}"/>
              </a:ext>
            </a:extLst>
          </p:cNvPr>
          <p:cNvSpPr>
            <a:spLocks noGrp="1"/>
          </p:cNvSpPr>
          <p:nvPr>
            <p:ph type="title"/>
          </p:nvPr>
        </p:nvSpPr>
        <p:spPr/>
        <p:txBody>
          <a:bodyPr/>
          <a:lstStyle/>
          <a:p>
            <a:r>
              <a:rPr lang="en-US" altLang="zh-CN" dirty="0">
                <a:latin typeface="Constantia" panose="02030602050306030303" pitchFamily="18" charset="0"/>
              </a:rPr>
              <a:t>1.6 Measurement Index</a:t>
            </a:r>
            <a:endParaRPr lang="zh-CN" altLang="en-US" dirty="0">
              <a:latin typeface="Constantia" panose="02030602050306030303"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91E34D-3024-43F1-81B1-A696FE735530}"/>
                  </a:ext>
                </a:extLst>
              </p:cNvPr>
              <p:cNvSpPr>
                <a:spLocks noGrp="1"/>
              </p:cNvSpPr>
              <p:nvPr>
                <p:ph idx="1"/>
              </p:nvPr>
            </p:nvSpPr>
            <p:spPr/>
            <p:txBody>
              <a:bodyPr/>
              <a:lstStyle/>
              <a:p>
                <a:r>
                  <a:rPr lang="en-US" altLang="zh-CN" dirty="0"/>
                  <a:t>F1 Score</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F</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num>
                        <m:den>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𝑝𝑒𝑟𝑐𝑖𝑠𝑖𝑜𝑛</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𝑟𝑒𝑐𝑎𝑙𝑙</m:t>
                              </m:r>
                            </m:den>
                          </m:f>
                        </m:den>
                      </m:f>
                    </m:oMath>
                  </m:oMathPara>
                </a14:m>
                <a:endParaRPr lang="en-US" altLang="zh-CN" dirty="0"/>
              </a:p>
              <a:p>
                <a:pPr marL="0" indent="0">
                  <a:buNone/>
                </a:pPr>
                <a:r>
                  <a:rPr lang="zh-CN" altLang="en-US" dirty="0"/>
                  <a:t>思考：这样定义有什么好处？</a:t>
                </a:r>
                <a:endParaRPr lang="en-US" altLang="zh-CN" dirty="0"/>
              </a:p>
              <a:p>
                <a:pPr marL="0" indent="0">
                  <a:buNone/>
                </a:pPr>
                <a:r>
                  <a:rPr lang="en-US" altLang="zh-CN" dirty="0"/>
                  <a:t>(Tip: Consider relationship between precision and recall?)</a:t>
                </a:r>
                <a:endParaRPr lang="zh-CN" altLang="en-US" dirty="0"/>
              </a:p>
            </p:txBody>
          </p:sp>
        </mc:Choice>
        <mc:Fallback xmlns="">
          <p:sp>
            <p:nvSpPr>
              <p:cNvPr id="3" name="内容占位符 2">
                <a:extLst>
                  <a:ext uri="{FF2B5EF4-FFF2-40B4-BE49-F238E27FC236}">
                    <a16:creationId xmlns:a16="http://schemas.microsoft.com/office/drawing/2014/main" id="{4E91E34D-3024-43F1-81B1-A696FE735530}"/>
                  </a:ext>
                </a:extLst>
              </p:cNvPr>
              <p:cNvSpPr>
                <a:spLocks noGrp="1" noRot="1" noChangeAspect="1" noMove="1" noResize="1" noEditPoints="1" noAdjustHandles="1" noChangeArrowheads="1" noChangeShapeType="1" noTextEdit="1"/>
              </p:cNvSpPr>
              <p:nvPr>
                <p:ph idx="1"/>
              </p:nvPr>
            </p:nvSpPr>
            <p:spPr>
              <a:blipFill>
                <a:blip r:embed="rId3"/>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921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7D267-F0F5-4298-8AA1-E472F34A41AE}"/>
              </a:ext>
            </a:extLst>
          </p:cNvPr>
          <p:cNvSpPr>
            <a:spLocks noGrp="1"/>
          </p:cNvSpPr>
          <p:nvPr>
            <p:ph type="title"/>
          </p:nvPr>
        </p:nvSpPr>
        <p:spPr/>
        <p:txBody>
          <a:bodyPr/>
          <a:lstStyle/>
          <a:p>
            <a:r>
              <a:rPr lang="en-US" altLang="zh-CN" dirty="0">
                <a:latin typeface="Constantia" panose="02030602050306030303" pitchFamily="18" charset="0"/>
              </a:rPr>
              <a:t>Brain Storming Time!</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C93C6D86-0ECE-484C-8684-D03261CA766B}"/>
              </a:ext>
            </a:extLst>
          </p:cNvPr>
          <p:cNvSpPr>
            <a:spLocks noGrp="1"/>
          </p:cNvSpPr>
          <p:nvPr>
            <p:ph idx="1"/>
          </p:nvPr>
        </p:nvSpPr>
        <p:spPr/>
        <p:txBody>
          <a:bodyPr/>
          <a:lstStyle/>
          <a:p>
            <a:pPr marL="0" indent="0" algn="ctr">
              <a:buNone/>
            </a:pPr>
            <a:r>
              <a:rPr lang="zh-CN" altLang="en-US" dirty="0"/>
              <a:t>提到深度学习，你们能想到什么？</a:t>
            </a:r>
          </a:p>
        </p:txBody>
      </p:sp>
      <p:pic>
        <p:nvPicPr>
          <p:cNvPr id="4" name="图片 3">
            <a:extLst>
              <a:ext uri="{FF2B5EF4-FFF2-40B4-BE49-F238E27FC236}">
                <a16:creationId xmlns:a16="http://schemas.microsoft.com/office/drawing/2014/main" id="{45C9CE62-64D0-421D-A3B4-724773F05924}"/>
              </a:ext>
            </a:extLst>
          </p:cNvPr>
          <p:cNvPicPr>
            <a:picLocks noChangeAspect="1"/>
          </p:cNvPicPr>
          <p:nvPr/>
        </p:nvPicPr>
        <p:blipFill>
          <a:blip r:embed="rId3"/>
          <a:stretch>
            <a:fillRect/>
          </a:stretch>
        </p:blipFill>
        <p:spPr>
          <a:xfrm>
            <a:off x="4191000" y="2501900"/>
            <a:ext cx="3810000" cy="3810000"/>
          </a:xfrm>
          <a:prstGeom prst="rect">
            <a:avLst/>
          </a:prstGeom>
        </p:spPr>
      </p:pic>
      <p:pic>
        <p:nvPicPr>
          <p:cNvPr id="1026" name="Picture 2">
            <a:extLst>
              <a:ext uri="{FF2B5EF4-FFF2-40B4-BE49-F238E27FC236}">
                <a16:creationId xmlns:a16="http://schemas.microsoft.com/office/drawing/2014/main" id="{19320A2C-CA5B-4B6F-9018-0D79F7A8F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44" y="1456757"/>
            <a:ext cx="3732431" cy="248579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C899974-BE41-441F-8766-3CF7CA137A8A}"/>
              </a:ext>
            </a:extLst>
          </p:cNvPr>
          <p:cNvPicPr>
            <a:picLocks noChangeAspect="1"/>
          </p:cNvPicPr>
          <p:nvPr/>
        </p:nvPicPr>
        <p:blipFill>
          <a:blip r:embed="rId5"/>
          <a:stretch>
            <a:fillRect/>
          </a:stretch>
        </p:blipFill>
        <p:spPr>
          <a:xfrm>
            <a:off x="-163286" y="4077493"/>
            <a:ext cx="2396142" cy="2697754"/>
          </a:xfrm>
          <a:prstGeom prst="rect">
            <a:avLst/>
          </a:prstGeom>
        </p:spPr>
      </p:pic>
      <p:pic>
        <p:nvPicPr>
          <p:cNvPr id="7" name="图片 6">
            <a:extLst>
              <a:ext uri="{FF2B5EF4-FFF2-40B4-BE49-F238E27FC236}">
                <a16:creationId xmlns:a16="http://schemas.microsoft.com/office/drawing/2014/main" id="{AD503C86-4059-4DA2-9717-3775B5C5E106}"/>
              </a:ext>
            </a:extLst>
          </p:cNvPr>
          <p:cNvPicPr>
            <a:picLocks noChangeAspect="1"/>
          </p:cNvPicPr>
          <p:nvPr/>
        </p:nvPicPr>
        <p:blipFill>
          <a:blip r:embed="rId6"/>
          <a:stretch>
            <a:fillRect/>
          </a:stretch>
        </p:blipFill>
        <p:spPr>
          <a:xfrm>
            <a:off x="1995559" y="4622597"/>
            <a:ext cx="3014058" cy="2152650"/>
          </a:xfrm>
          <a:prstGeom prst="rect">
            <a:avLst/>
          </a:prstGeom>
        </p:spPr>
      </p:pic>
      <p:pic>
        <p:nvPicPr>
          <p:cNvPr id="8" name="图片 7">
            <a:extLst>
              <a:ext uri="{FF2B5EF4-FFF2-40B4-BE49-F238E27FC236}">
                <a16:creationId xmlns:a16="http://schemas.microsoft.com/office/drawing/2014/main" id="{61C93A2A-B931-4BA8-9026-397F97168E27}"/>
              </a:ext>
            </a:extLst>
          </p:cNvPr>
          <p:cNvPicPr>
            <a:picLocks noChangeAspect="1"/>
          </p:cNvPicPr>
          <p:nvPr/>
        </p:nvPicPr>
        <p:blipFill>
          <a:blip r:embed="rId7"/>
          <a:stretch>
            <a:fillRect/>
          </a:stretch>
        </p:blipFill>
        <p:spPr>
          <a:xfrm>
            <a:off x="8217733" y="1456757"/>
            <a:ext cx="3974268" cy="2485798"/>
          </a:xfrm>
          <a:prstGeom prst="rect">
            <a:avLst/>
          </a:prstGeom>
        </p:spPr>
      </p:pic>
      <p:pic>
        <p:nvPicPr>
          <p:cNvPr id="9" name="图片 8">
            <a:extLst>
              <a:ext uri="{FF2B5EF4-FFF2-40B4-BE49-F238E27FC236}">
                <a16:creationId xmlns:a16="http://schemas.microsoft.com/office/drawing/2014/main" id="{CFD2FD5A-1B12-496C-807F-00B5A1FADAD2}"/>
              </a:ext>
            </a:extLst>
          </p:cNvPr>
          <p:cNvPicPr>
            <a:picLocks noChangeAspect="1"/>
          </p:cNvPicPr>
          <p:nvPr/>
        </p:nvPicPr>
        <p:blipFill rotWithShape="1">
          <a:blip r:embed="rId8"/>
          <a:srcRect l="4476" t="24012" r="32885" b="12984"/>
          <a:stretch/>
        </p:blipFill>
        <p:spPr>
          <a:xfrm>
            <a:off x="8001000" y="3942555"/>
            <a:ext cx="4218433" cy="2910683"/>
          </a:xfrm>
          <a:prstGeom prst="rect">
            <a:avLst/>
          </a:prstGeom>
        </p:spPr>
      </p:pic>
    </p:spTree>
    <p:extLst>
      <p:ext uri="{BB962C8B-B14F-4D97-AF65-F5344CB8AC3E}">
        <p14:creationId xmlns:p14="http://schemas.microsoft.com/office/powerpoint/2010/main" val="314466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18671-459D-4AA2-8B5E-D2345A6155CC}"/>
              </a:ext>
            </a:extLst>
          </p:cNvPr>
          <p:cNvSpPr>
            <a:spLocks noGrp="1"/>
          </p:cNvSpPr>
          <p:nvPr>
            <p:ph type="title"/>
          </p:nvPr>
        </p:nvSpPr>
        <p:spPr/>
        <p:txBody>
          <a:bodyPr/>
          <a:lstStyle/>
          <a:p>
            <a:r>
              <a:rPr lang="en-US" altLang="zh-CN" dirty="0">
                <a:latin typeface="Constantia" panose="02030602050306030303" pitchFamily="18" charset="0"/>
              </a:rPr>
              <a:t>2 Deep Learning </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A3168D09-F632-4EEA-8D20-875DB500097F}"/>
              </a:ext>
            </a:extLst>
          </p:cNvPr>
          <p:cNvSpPr>
            <a:spLocks noGrp="1"/>
          </p:cNvSpPr>
          <p:nvPr>
            <p:ph idx="1"/>
          </p:nvPr>
        </p:nvSpPr>
        <p:spPr/>
        <p:txBody>
          <a:bodyPr/>
          <a:lstStyle/>
          <a:p>
            <a:pPr marL="0" indent="0">
              <a:buNone/>
            </a:pPr>
            <a:r>
              <a:rPr lang="zh-CN" altLang="en-US" sz="3600" dirty="0"/>
              <a:t>从</a:t>
            </a:r>
            <a:r>
              <a:rPr lang="en-US" altLang="zh-CN" sz="3600" dirty="0"/>
              <a:t>MNIST</a:t>
            </a:r>
            <a:r>
              <a:rPr lang="zh-CN" altLang="en-US" sz="3600" dirty="0"/>
              <a:t>谈起</a:t>
            </a:r>
            <a:r>
              <a:rPr lang="en-US" altLang="zh-CN" sz="3600" dirty="0"/>
              <a:t>…</a:t>
            </a:r>
          </a:p>
          <a:p>
            <a:r>
              <a:rPr lang="zh-CN" altLang="en-US" dirty="0"/>
              <a:t>线性模型学像素特征</a:t>
            </a:r>
            <a:endParaRPr lang="en-US" altLang="zh-CN" dirty="0"/>
          </a:p>
          <a:p>
            <a:pPr lvl="1"/>
            <a:r>
              <a:rPr lang="zh-CN" altLang="en-US" dirty="0"/>
              <a:t>一个几何变换就把它的准确率打咕遮了</a:t>
            </a:r>
            <a:endParaRPr lang="en-US" altLang="zh-CN" dirty="0"/>
          </a:p>
          <a:p>
            <a:r>
              <a:rPr lang="zh-CN" altLang="en-US" dirty="0"/>
              <a:t>传统机器学习学基本笔画特征</a:t>
            </a:r>
            <a:endParaRPr lang="en-US" altLang="zh-CN" dirty="0"/>
          </a:p>
          <a:p>
            <a:pPr lvl="1"/>
            <a:r>
              <a:rPr lang="zh-CN" altLang="en-US" dirty="0"/>
              <a:t>特征的提取要用松果弹抖劲（图像处理知识）</a:t>
            </a:r>
            <a:endParaRPr lang="en-US" altLang="zh-CN" dirty="0"/>
          </a:p>
          <a:p>
            <a:r>
              <a:rPr lang="zh-CN" altLang="en-US" dirty="0"/>
              <a:t>深度学习</a:t>
            </a:r>
            <a:endParaRPr lang="en-US" altLang="zh-CN" dirty="0"/>
          </a:p>
          <a:p>
            <a:pPr lvl="1"/>
            <a:r>
              <a:rPr lang="zh-CN" altLang="en-US" dirty="0"/>
              <a:t>输入原始信息</a:t>
            </a:r>
            <a:r>
              <a:rPr lang="en-US" altLang="zh-CN" dirty="0"/>
              <a:t>(</a:t>
            </a:r>
            <a:r>
              <a:rPr lang="zh-CN" altLang="en-US" dirty="0"/>
              <a:t>像素</a:t>
            </a:r>
            <a:r>
              <a:rPr lang="en-US" altLang="zh-CN" dirty="0"/>
              <a:t>), </a:t>
            </a:r>
            <a:r>
              <a:rPr lang="zh-CN" altLang="en-US" dirty="0"/>
              <a:t>通过多层网络分工：底层的部分学习低层特征如基本形状，中层部分拿到底层结果学习基本形状的放置方式，上层部分拿到中层结果识别出这是数字几。</a:t>
            </a:r>
            <a:endParaRPr lang="en-US" altLang="zh-CN" dirty="0"/>
          </a:p>
          <a:p>
            <a:pPr lvl="1"/>
            <a:r>
              <a:rPr lang="zh-CN" altLang="en-US" dirty="0"/>
              <a:t>不仅自成混元功法不需帮助，而且底层特征通用还可以迁移学习。</a:t>
            </a:r>
          </a:p>
        </p:txBody>
      </p:sp>
      <p:pic>
        <p:nvPicPr>
          <p:cNvPr id="5" name="图片 4">
            <a:extLst>
              <a:ext uri="{FF2B5EF4-FFF2-40B4-BE49-F238E27FC236}">
                <a16:creationId xmlns:a16="http://schemas.microsoft.com/office/drawing/2014/main" id="{D83E687A-41BE-40C1-8A52-EE36E6D58E47}"/>
              </a:ext>
            </a:extLst>
          </p:cNvPr>
          <p:cNvPicPr>
            <a:picLocks noChangeAspect="1"/>
          </p:cNvPicPr>
          <p:nvPr/>
        </p:nvPicPr>
        <p:blipFill rotWithShape="1">
          <a:blip r:embed="rId2">
            <a:extLst>
              <a:ext uri="{28A0092B-C50C-407E-A947-70E740481C1C}">
                <a14:useLocalDpi xmlns:a14="http://schemas.microsoft.com/office/drawing/2010/main" val="0"/>
              </a:ext>
            </a:extLst>
          </a:blip>
          <a:srcRect l="16032" t="15662" r="11270" b="16191"/>
          <a:stretch/>
        </p:blipFill>
        <p:spPr>
          <a:xfrm>
            <a:off x="8414187" y="1690688"/>
            <a:ext cx="3777813" cy="2938857"/>
          </a:xfrm>
          <a:prstGeom prst="rect">
            <a:avLst/>
          </a:prstGeom>
        </p:spPr>
      </p:pic>
      <p:pic>
        <p:nvPicPr>
          <p:cNvPr id="7" name="图片 6">
            <a:extLst>
              <a:ext uri="{FF2B5EF4-FFF2-40B4-BE49-F238E27FC236}">
                <a16:creationId xmlns:a16="http://schemas.microsoft.com/office/drawing/2014/main" id="{68696D4D-B524-4F2F-92EE-4DFB7282BA0A}"/>
              </a:ext>
            </a:extLst>
          </p:cNvPr>
          <p:cNvPicPr>
            <a:picLocks noChangeAspect="1"/>
          </p:cNvPicPr>
          <p:nvPr/>
        </p:nvPicPr>
        <p:blipFill rotWithShape="1">
          <a:blip r:embed="rId3">
            <a:extLst>
              <a:ext uri="{28A0092B-C50C-407E-A947-70E740481C1C}">
                <a14:useLocalDpi xmlns:a14="http://schemas.microsoft.com/office/drawing/2010/main" val="0"/>
              </a:ext>
            </a:extLst>
          </a:blip>
          <a:srcRect l="9682" t="11429" r="13333" b="5324"/>
          <a:stretch/>
        </p:blipFill>
        <p:spPr>
          <a:xfrm>
            <a:off x="4916244" y="145596"/>
            <a:ext cx="3385927" cy="2676525"/>
          </a:xfrm>
          <a:prstGeom prst="rect">
            <a:avLst/>
          </a:prstGeom>
        </p:spPr>
      </p:pic>
    </p:spTree>
    <p:extLst>
      <p:ext uri="{BB962C8B-B14F-4D97-AF65-F5344CB8AC3E}">
        <p14:creationId xmlns:p14="http://schemas.microsoft.com/office/powerpoint/2010/main" val="8832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4D10F-FF19-4C71-8F53-B04652058736}"/>
              </a:ext>
            </a:extLst>
          </p:cNvPr>
          <p:cNvSpPr>
            <a:spLocks noGrp="1"/>
          </p:cNvSpPr>
          <p:nvPr>
            <p:ph type="title"/>
          </p:nvPr>
        </p:nvSpPr>
        <p:spPr>
          <a:xfrm>
            <a:off x="729342" y="208418"/>
            <a:ext cx="10515600" cy="1325563"/>
          </a:xfrm>
        </p:spPr>
        <p:txBody>
          <a:bodyPr/>
          <a:lstStyle/>
          <a:p>
            <a:r>
              <a:rPr lang="en-US" altLang="zh-CN" dirty="0">
                <a:latin typeface="Constantia" panose="02030602050306030303" pitchFamily="18" charset="0"/>
              </a:rPr>
              <a:t>2.1 Construct NN</a:t>
            </a:r>
            <a:br>
              <a:rPr lang="en-US" altLang="zh-CN" dirty="0">
                <a:latin typeface="Constantia" panose="02030602050306030303" pitchFamily="18" charset="0"/>
              </a:rPr>
            </a:br>
            <a:r>
              <a:rPr lang="en-US" altLang="zh-CN" dirty="0">
                <a:latin typeface="Constantia" panose="02030602050306030303" pitchFamily="18" charset="0"/>
              </a:rPr>
              <a:t>	</a:t>
            </a:r>
            <a:r>
              <a:rPr lang="en-US" altLang="zh-CN" sz="3600" dirty="0">
                <a:latin typeface="Constantia" panose="02030602050306030303" pitchFamily="18" charset="0"/>
              </a:rPr>
              <a:t>2.1.1 A Single </a:t>
            </a:r>
            <a:r>
              <a:rPr lang="en-US" altLang="zh-CN" sz="3600" dirty="0" err="1">
                <a:latin typeface="Constantia" panose="02030602050306030303" pitchFamily="18" charset="0"/>
              </a:rPr>
              <a:t>Neure</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B3BBF85-1BE4-4E92-9CE6-19378837724A}"/>
                  </a:ext>
                </a:extLst>
              </p:cNvPr>
              <p:cNvSpPr>
                <a:spLocks noGrp="1"/>
              </p:cNvSpPr>
              <p:nvPr>
                <p:ph idx="1"/>
              </p:nvPr>
            </p:nvSpPr>
            <p:spPr>
              <a:xfrm>
                <a:off x="0" y="1409359"/>
                <a:ext cx="12192000" cy="5223670"/>
              </a:xfrm>
            </p:spPr>
            <p:txBody>
              <a:bodyPr/>
              <a:lstStyle/>
              <a:p>
                <a:r>
                  <a:rPr lang="zh-CN" altLang="en-US" dirty="0"/>
                  <a:t>单个神经元：</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输入向量</a:t>
                </a:r>
                <a14:m>
                  <m:oMath xmlns:m="http://schemas.openxmlformats.org/officeDocument/2006/math">
                    <m:sSup>
                      <m:sSupPr>
                        <m:ctrlPr>
                          <a:rPr lang="en-US" altLang="zh-CN" b="0" i="1" smtClean="0">
                            <a:latin typeface="Cambria Math" panose="02040503050406030204" pitchFamily="18" charset="0"/>
                          </a:rPr>
                        </m:ctrlPr>
                      </m:sSupPr>
                      <m:e>
                        <m:r>
                          <a:rPr lang="en-US" altLang="zh-CN" b="1" i="1">
                            <a:latin typeface="Cambria Math" panose="02040503050406030204" pitchFamily="18" charset="0"/>
                          </a:rPr>
                          <m:t>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en-US" altLang="zh-CN" dirty="0"/>
                  <a:t>,</a:t>
                </a:r>
                <a:r>
                  <a:rPr lang="zh-CN" altLang="en-US" dirty="0"/>
                  <a:t>产生一个标量</a:t>
                </a:r>
                <a14:m>
                  <m:oMath xmlns:m="http://schemas.openxmlformats.org/officeDocument/2006/math">
                    <m:r>
                      <m:rPr>
                        <m:sty m:val="p"/>
                      </m:rPr>
                      <a:rPr lang="en-US" altLang="zh-CN" b="0" i="0" smtClean="0">
                        <a:latin typeface="Cambria Math" panose="02040503050406030204" pitchFamily="18" charset="0"/>
                      </a:rPr>
                      <m:t>z</m:t>
                    </m:r>
                    <m:r>
                      <a:rPr lang="en-US" altLang="zh-CN" b="0" i="1" smtClean="0">
                        <a:latin typeface="Cambria Math" panose="02040503050406030204" pitchFamily="18" charset="0"/>
                      </a:rPr>
                      <m:t>=</m:t>
                    </m:r>
                    <m:r>
                      <a:rPr lang="en-US" altLang="zh-CN" b="1" i="1">
                        <a:latin typeface="Cambria Math" panose="02040503050406030204" pitchFamily="18" charset="0"/>
                      </a:rPr>
                      <m:t>𝝎</m:t>
                    </m:r>
                    <m:r>
                      <a:rPr lang="en-US" altLang="zh-CN" b="1" i="1">
                        <a:latin typeface="Cambria Math" panose="02040503050406030204" pitchFamily="18" charset="0"/>
                      </a:rPr>
                      <m:t>𝒙</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i="0"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𝜔</m:t>
                        </m:r>
                      </m:e>
                      <m:sub>
                        <m:r>
                          <a:rPr lang="en-US" altLang="zh-CN" i="0" dirty="0" smtClean="0">
                            <a:latin typeface="Cambria Math" panose="02040503050406030204" pitchFamily="18" charset="0"/>
                          </a:rPr>
                          <m:t>1</m:t>
                        </m:r>
                      </m:sub>
                    </m:s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0" dirty="0" smtClean="0">
                            <a:latin typeface="Cambria Math" panose="02040503050406030204" pitchFamily="18" charset="0"/>
                          </a:rPr>
                          <m:t>1</m:t>
                        </m:r>
                      </m:sub>
                    </m:sSub>
                    <m:r>
                      <a:rPr lang="en-US" altLang="zh-CN" i="0"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𝜔</m:t>
                        </m:r>
                      </m:e>
                      <m:sub>
                        <m:r>
                          <a:rPr lang="en-US" altLang="zh-CN" i="0" dirty="0" smtClean="0">
                            <a:latin typeface="Cambria Math" panose="02040503050406030204" pitchFamily="18" charset="0"/>
                          </a:rPr>
                          <m:t>2</m:t>
                        </m:r>
                      </m:sub>
                    </m:s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0" dirty="0" smtClean="0">
                            <a:latin typeface="Cambria Math" panose="02040503050406030204" pitchFamily="18" charset="0"/>
                          </a:rPr>
                          <m:t>2</m:t>
                        </m:r>
                      </m:sub>
                    </m:sSub>
                    <m:r>
                      <a:rPr lang="en-US" altLang="zh-CN" i="0"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𝜔</m:t>
                        </m:r>
                      </m:e>
                      <m:sub>
                        <m:r>
                          <a:rPr lang="en-US" altLang="zh-CN" i="0" dirty="0" smtClean="0">
                            <a:latin typeface="Cambria Math" panose="02040503050406030204" pitchFamily="18" charset="0"/>
                          </a:rPr>
                          <m:t>3</m:t>
                        </m:r>
                      </m:sub>
                    </m:sSub>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0" dirty="0" smtClean="0">
                            <a:latin typeface="Cambria Math" panose="02040503050406030204" pitchFamily="18" charset="0"/>
                          </a:rPr>
                          <m:t>3</m:t>
                        </m:r>
                      </m:sub>
                    </m:sSub>
                  </m:oMath>
                </a14:m>
                <a:r>
                  <a:rPr lang="en-US" altLang="zh-CN" dirty="0"/>
                  <a:t>,</a:t>
                </a:r>
                <a:r>
                  <a:rPr lang="zh-CN" altLang="en-US" dirty="0"/>
                  <a:t>其中</a:t>
                </a:r>
                <a14:m>
                  <m:oMath xmlns:m="http://schemas.openxmlformats.org/officeDocument/2006/math">
                    <m:r>
                      <a:rPr lang="en-US" altLang="zh-CN" b="1" i="1" smtClean="0">
                        <a:latin typeface="Cambria Math" panose="02040503050406030204" pitchFamily="18" charset="0"/>
                      </a:rPr>
                      <m:t>𝝎</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𝜔</m:t>
                            </m:r>
                          </m:e>
                          <m:sub>
                            <m:r>
                              <a:rPr lang="en-US" altLang="zh-CN" i="1" smtClean="0">
                                <a:latin typeface="Cambria Math" panose="02040503050406030204" pitchFamily="18" charset="0"/>
                              </a:rPr>
                              <m:t>1</m:t>
                            </m:r>
                            <m:r>
                              <a:rPr lang="en-US" altLang="zh-CN" b="0" i="1" smtClean="0">
                                <a:latin typeface="Cambria Math" panose="02040503050406030204" pitchFamily="18" charset="0"/>
                              </a:rPr>
                              <m:t>  </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𝜔</m:t>
                            </m:r>
                          </m:e>
                          <m:sub>
                            <m:r>
                              <a:rPr lang="en-US" altLang="zh-CN" i="1" smtClean="0">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i="1" smtClean="0">
                                <a:latin typeface="Cambria Math" panose="02040503050406030204" pitchFamily="18" charset="0"/>
                              </a:rPr>
                              <m:t>𝜔</m:t>
                            </m:r>
                          </m:e>
                          <m:sub>
                            <m:r>
                              <a:rPr lang="en-US" altLang="zh-CN" i="1" smtClean="0">
                                <a:latin typeface="Cambria Math" panose="02040503050406030204" pitchFamily="18" charset="0"/>
                              </a:rPr>
                              <m:t>3</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𝑏</m:t>
                    </m:r>
                  </m:oMath>
                </a14:m>
                <a:r>
                  <a:rPr lang="zh-CN" altLang="en-US" dirty="0"/>
                  <a:t>为神经元的参数</a:t>
                </a:r>
                <a:r>
                  <a:rPr lang="en-US" altLang="zh-CN" dirty="0"/>
                  <a:t>weight &amp; bias</a:t>
                </a:r>
              </a:p>
              <a:p>
                <a:pPr marL="0" indent="0">
                  <a:buNone/>
                </a:pPr>
                <a:endParaRPr lang="en-US" altLang="zh-CN" dirty="0"/>
              </a:p>
              <a:p>
                <a:pPr marL="0" indent="0">
                  <a:buNone/>
                </a:pPr>
                <a:r>
                  <a:rPr lang="zh-CN" altLang="en-US" dirty="0"/>
                  <a:t>输出</a:t>
                </a:r>
                <a14:m>
                  <m:oMath xmlns:m="http://schemas.openxmlformats.org/officeDocument/2006/math">
                    <m:r>
                      <a:rPr lang="en-US" altLang="zh-CN" b="0" i="1" smtClean="0">
                        <a:latin typeface="Cambria Math" panose="02040503050406030204" pitchFamily="18" charset="0"/>
                      </a:rPr>
                      <m:t>𝑜𝑢𝑡𝑝𝑢𝑡</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r>
                  <a:rPr lang="en-US" altLang="zh-CN" dirty="0"/>
                  <a:t>,</a:t>
                </a:r>
                <a:r>
                  <a:rPr lang="zh-CN" altLang="en-US" dirty="0"/>
                  <a:t>称</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 </m:t>
                    </m:r>
                    <m:r>
                      <a:rPr lang="zh-CN" altLang="en-US" i="1" dirty="0">
                        <a:latin typeface="Cambria Math" panose="02040503050406030204" pitchFamily="18" charset="0"/>
                      </a:rPr>
                      <m:t>为</m:t>
                    </m:r>
                  </m:oMath>
                </a14:m>
                <a:r>
                  <a:rPr lang="zh-CN" altLang="en-US" dirty="0"/>
                  <a:t>神经元的</a:t>
                </a:r>
                <a:r>
                  <a:rPr lang="zh-CN" altLang="en-US" dirty="0">
                    <a:solidFill>
                      <a:srgbClr val="FF0000"/>
                    </a:solidFill>
                  </a:rPr>
                  <a:t>激活函数</a:t>
                </a:r>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FB3BBF85-1BE4-4E92-9CE6-19378837724A}"/>
                  </a:ext>
                </a:extLst>
              </p:cNvPr>
              <p:cNvSpPr>
                <a:spLocks noGrp="1" noRot="1" noChangeAspect="1" noMove="1" noResize="1" noEditPoints="1" noAdjustHandles="1" noChangeArrowheads="1" noChangeShapeType="1" noTextEdit="1"/>
              </p:cNvSpPr>
              <p:nvPr>
                <p:ph idx="1"/>
              </p:nvPr>
            </p:nvSpPr>
            <p:spPr>
              <a:xfrm>
                <a:off x="0" y="1409359"/>
                <a:ext cx="12192000" cy="5223670"/>
              </a:xfrm>
              <a:blipFill>
                <a:blip r:embed="rId2"/>
                <a:stretch>
                  <a:fillRect l="-1000" t="-2100" r="-6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BEDBE3C-535B-491A-AF8B-28DFAE8129B9}"/>
              </a:ext>
            </a:extLst>
          </p:cNvPr>
          <p:cNvPicPr>
            <a:picLocks noChangeAspect="1"/>
          </p:cNvPicPr>
          <p:nvPr/>
        </p:nvPicPr>
        <p:blipFill rotWithShape="1">
          <a:blip r:embed="rId3">
            <a:extLst>
              <a:ext uri="{28A0092B-C50C-407E-A947-70E740481C1C}">
                <a14:useLocalDpi xmlns:a14="http://schemas.microsoft.com/office/drawing/2010/main" val="0"/>
              </a:ext>
            </a:extLst>
          </a:blip>
          <a:srcRect l="18312" t="32908" r="19228" b="28026"/>
          <a:stretch/>
        </p:blipFill>
        <p:spPr>
          <a:xfrm>
            <a:off x="3140528" y="1690688"/>
            <a:ext cx="5693229" cy="267062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27CAF4-6B09-4655-86A6-A1FEB330D1C5}"/>
                  </a:ext>
                </a:extLst>
              </p:cNvPr>
              <p:cNvSpPr txBox="1"/>
              <p:nvPr/>
            </p:nvSpPr>
            <p:spPr>
              <a:xfrm>
                <a:off x="5246913" y="2702836"/>
                <a:ext cx="74022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3600" i="1" smtClean="0">
                          <a:latin typeface="Cambria Math" panose="02040503050406030204" pitchFamily="18" charset="0"/>
                        </a:rPr>
                        <m:t>𝜔</m:t>
                      </m:r>
                      <m:r>
                        <a:rPr lang="en-US" altLang="zh-CN" sz="3600" b="0" i="1" smtClean="0">
                          <a:latin typeface="Cambria Math" panose="02040503050406030204" pitchFamily="18" charset="0"/>
                        </a:rPr>
                        <m:t>, </m:t>
                      </m:r>
                      <m:r>
                        <a:rPr lang="en-US" altLang="zh-CN" sz="3600" b="0" i="1" smtClean="0">
                          <a:latin typeface="Cambria Math" panose="02040503050406030204" pitchFamily="18" charset="0"/>
                        </a:rPr>
                        <m:t>𝑏</m:t>
                      </m:r>
                    </m:oMath>
                  </m:oMathPara>
                </a14:m>
                <a:endParaRPr lang="zh-CN" altLang="en-US" dirty="0"/>
              </a:p>
            </p:txBody>
          </p:sp>
        </mc:Choice>
        <mc:Fallback xmlns="">
          <p:sp>
            <p:nvSpPr>
              <p:cNvPr id="6" name="文本框 5">
                <a:extLst>
                  <a:ext uri="{FF2B5EF4-FFF2-40B4-BE49-F238E27FC236}">
                    <a16:creationId xmlns:a16="http://schemas.microsoft.com/office/drawing/2014/main" id="{8527CAF4-6B09-4655-86A6-A1FEB330D1C5}"/>
                  </a:ext>
                </a:extLst>
              </p:cNvPr>
              <p:cNvSpPr txBox="1">
                <a:spLocks noRot="1" noChangeAspect="1" noMove="1" noResize="1" noEditPoints="1" noAdjustHandles="1" noChangeArrowheads="1" noChangeShapeType="1" noTextEdit="1"/>
              </p:cNvSpPr>
              <p:nvPr/>
            </p:nvSpPr>
            <p:spPr>
              <a:xfrm>
                <a:off x="5246913" y="2702836"/>
                <a:ext cx="740229" cy="646331"/>
              </a:xfrm>
              <a:prstGeom prst="rect">
                <a:avLst/>
              </a:prstGeom>
              <a:blipFill>
                <a:blip r:embed="rId4"/>
                <a:stretch>
                  <a:fillRect r="-123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66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022F1-1BAB-4951-AD92-0277A0249CCE}"/>
              </a:ext>
            </a:extLst>
          </p:cNvPr>
          <p:cNvSpPr>
            <a:spLocks noGrp="1"/>
          </p:cNvSpPr>
          <p:nvPr>
            <p:ph type="title"/>
          </p:nvPr>
        </p:nvSpPr>
        <p:spPr/>
        <p:txBody>
          <a:bodyPr/>
          <a:lstStyle/>
          <a:p>
            <a:r>
              <a:rPr lang="en-US" altLang="zh-CN" dirty="0">
                <a:latin typeface="Constantia" panose="02030602050306030303" pitchFamily="18" charset="0"/>
              </a:rPr>
              <a:t>2.1.1 A Single </a:t>
            </a:r>
            <a:r>
              <a:rPr lang="en-US" altLang="zh-CN" dirty="0" err="1">
                <a:latin typeface="Constantia" panose="02030602050306030303" pitchFamily="18" charset="0"/>
              </a:rPr>
              <a:t>Neure</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CB40221-8920-4E85-B089-FBA15CE4CC26}"/>
                  </a:ext>
                </a:extLst>
              </p:cNvPr>
              <p:cNvSpPr>
                <a:spLocks noGrp="1"/>
              </p:cNvSpPr>
              <p:nvPr>
                <p:ph idx="1"/>
              </p:nvPr>
            </p:nvSpPr>
            <p:spPr/>
            <p:txBody>
              <a:bodyPr>
                <a:normAutofit fontScale="92500" lnSpcReduction="20000"/>
              </a:bodyPr>
              <a:lstStyle/>
              <a:p>
                <a:r>
                  <a:rPr lang="zh-CN" altLang="en-US" dirty="0"/>
                  <a:t>常用激活函数：</a:t>
                </a:r>
                <a:r>
                  <a:rPr lang="en-US" altLang="zh-CN" dirty="0"/>
                  <a:t>sigmoid</a:t>
                </a:r>
              </a:p>
              <a:p>
                <a:pPr marL="0" indent="0">
                  <a:buNone/>
                </a:pPr>
                <a:r>
                  <a:rPr lang="en-US" altLang="zh-CN" dirty="0"/>
                  <a:t>                               </a:t>
                </a:r>
                <a14:m>
                  <m:oMath xmlns:m="http://schemas.openxmlformats.org/officeDocument/2006/math">
                    <m:r>
                      <a:rPr lang="en-US" altLang="zh-CN" sz="3600" i="1" smtClean="0">
                        <a:latin typeface="Cambria Math" panose="02040503050406030204" pitchFamily="18" charset="0"/>
                      </a:rPr>
                      <m:t>𝜎</m:t>
                    </m:r>
                    <m:d>
                      <m:dPr>
                        <m:ctrlPr>
                          <a:rPr lang="en-US" altLang="zh-CN" sz="3600" i="1" smtClean="0">
                            <a:latin typeface="Cambria Math" panose="02040503050406030204" pitchFamily="18" charset="0"/>
                          </a:rPr>
                        </m:ctrlPr>
                      </m:dPr>
                      <m:e>
                        <m:r>
                          <a:rPr lang="en-US" altLang="zh-CN" sz="3600" i="1" smtClean="0">
                            <a:latin typeface="Cambria Math" panose="02040503050406030204" pitchFamily="18" charset="0"/>
                          </a:rPr>
                          <m:t>𝑧</m:t>
                        </m:r>
                      </m:e>
                    </m:d>
                    <m:r>
                      <a:rPr lang="en-US" altLang="zh-CN" sz="3600" i="1" smtClean="0">
                        <a:latin typeface="Cambria Math" panose="02040503050406030204" pitchFamily="18" charset="0"/>
                      </a:rPr>
                      <m:t>=</m:t>
                    </m:r>
                    <m:f>
                      <m:fPr>
                        <m:ctrlPr>
                          <a:rPr lang="en-US" altLang="zh-CN" sz="3600" i="1" smtClean="0">
                            <a:latin typeface="Cambria Math" panose="02040503050406030204" pitchFamily="18" charset="0"/>
                          </a:rPr>
                        </m:ctrlPr>
                      </m:fPr>
                      <m:num>
                        <m:r>
                          <a:rPr lang="en-US" altLang="zh-CN" sz="3600" i="1" smtClean="0">
                            <a:latin typeface="Cambria Math" panose="02040503050406030204" pitchFamily="18" charset="0"/>
                          </a:rPr>
                          <m:t>1</m:t>
                        </m:r>
                      </m:num>
                      <m:den>
                        <m:r>
                          <a:rPr lang="en-US" altLang="zh-CN" sz="3600" i="1" smtClean="0">
                            <a:latin typeface="Cambria Math" panose="02040503050406030204" pitchFamily="18" charset="0"/>
                          </a:rPr>
                          <m:t>1+</m:t>
                        </m:r>
                        <m:sSup>
                          <m:sSupPr>
                            <m:ctrlPr>
                              <a:rPr lang="en-US" altLang="zh-CN" sz="3600" i="1" smtClean="0">
                                <a:latin typeface="Cambria Math" panose="02040503050406030204" pitchFamily="18" charset="0"/>
                              </a:rPr>
                            </m:ctrlPr>
                          </m:sSupPr>
                          <m:e>
                            <m:r>
                              <a:rPr lang="en-US" altLang="zh-CN" sz="3600" i="1" smtClean="0">
                                <a:latin typeface="Cambria Math" panose="02040503050406030204" pitchFamily="18" charset="0"/>
                              </a:rPr>
                              <m:t>ⅇ</m:t>
                            </m:r>
                          </m:e>
                          <m:sup>
                            <m:r>
                              <a:rPr lang="en-US" altLang="zh-CN" sz="3600" i="1" smtClean="0">
                                <a:latin typeface="Cambria Math" panose="02040503050406030204" pitchFamily="18" charset="0"/>
                              </a:rPr>
                              <m:t>−</m:t>
                            </m:r>
                            <m:r>
                              <a:rPr lang="en-US" altLang="zh-CN" sz="3600" i="1" smtClean="0">
                                <a:latin typeface="Cambria Math" panose="02040503050406030204" pitchFamily="18" charset="0"/>
                              </a:rPr>
                              <m:t>𝑧</m:t>
                            </m:r>
                          </m:sup>
                        </m:sSup>
                      </m:den>
                    </m:f>
                  </m:oMath>
                </a14:m>
                <a:endParaRPr lang="en-US" altLang="zh-CN" dirty="0"/>
              </a:p>
              <a:p>
                <a:endParaRPr lang="en-US" altLang="zh-CN" dirty="0"/>
              </a:p>
              <a:p>
                <a14:m>
                  <m:oMath xmlns:m="http://schemas.openxmlformats.org/officeDocument/2006/math">
                    <m:r>
                      <a:rPr lang="en-US" altLang="zh-CN" i="1" smtClean="0">
                        <a:latin typeface="Cambria Math" panose="02040503050406030204" pitchFamily="18" charset="0"/>
                      </a:rPr>
                      <m:t>𝑧</m:t>
                    </m:r>
                    <m:r>
                      <a:rPr lang="en-US" altLang="zh-CN" i="1" smtClean="0">
                        <a:latin typeface="Cambria Math" panose="02040503050406030204" pitchFamily="18" charset="0"/>
                      </a:rPr>
                      <m:t>→−∞</m:t>
                    </m:r>
                    <m:r>
                      <a:rPr lang="en-US" altLang="zh-CN" b="0" i="0" smtClean="0">
                        <a:latin typeface="Cambria Math" panose="02040503050406030204" pitchFamily="18" charset="0"/>
                      </a:rPr>
                      <m:t> </m:t>
                    </m:r>
                    <m:r>
                      <a:rPr lang="zh-CN" altLang="en-US" i="1">
                        <a:latin typeface="Cambria Math" panose="02040503050406030204" pitchFamily="18" charset="0"/>
                      </a:rPr>
                      <m:t>时</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dirty="0" smtClean="0">
                        <a:latin typeface="Cambria Math" panose="02040503050406030204" pitchFamily="18" charset="0"/>
                      </a:rPr>
                      <m:t>→</m:t>
                    </m:r>
                    <m:r>
                      <a:rPr lang="en-US" altLang="zh-CN" b="0" i="0" dirty="0" smtClean="0">
                        <a:latin typeface="Cambria Math" panose="02040503050406030204" pitchFamily="18" charset="0"/>
                      </a:rPr>
                      <m:t>0</m:t>
                    </m:r>
                  </m:oMath>
                </a14:m>
                <a:endParaRPr lang="en-US" altLang="zh-CN" b="0" dirty="0"/>
              </a:p>
              <a:p>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a:latin typeface="Cambria Math" panose="02040503050406030204" pitchFamily="18" charset="0"/>
                      </a:rPr>
                      <m:t> </m:t>
                    </m:r>
                    <m:r>
                      <a:rPr lang="zh-CN" altLang="en-US" i="1">
                        <a:latin typeface="Cambria Math" panose="02040503050406030204" pitchFamily="18" charset="0"/>
                      </a:rPr>
                      <m:t>时</m:t>
                    </m:r>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dirty="0">
                        <a:latin typeface="Cambria Math" panose="02040503050406030204" pitchFamily="18" charset="0"/>
                      </a:rPr>
                      <m:t>→</m:t>
                    </m:r>
                    <m:r>
                      <a:rPr lang="en-US" altLang="zh-CN" b="0" i="0" dirty="0" smtClean="0">
                        <a:latin typeface="Cambria Math" panose="02040503050406030204" pitchFamily="18" charset="0"/>
                      </a:rPr>
                      <m:t>1</m:t>
                    </m:r>
                  </m:oMath>
                </a14:m>
                <a:endParaRPr lang="en-US" altLang="zh-CN" dirty="0"/>
              </a:p>
              <a:p>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=0,</m:t>
                    </m:r>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𝑧</m:t>
                        </m:r>
                      </m:e>
                    </m:d>
                    <m:r>
                      <a:rPr lang="en-US" altLang="zh-CN" b="0" i="0" smtClean="0">
                        <a:latin typeface="Cambria Math" panose="02040503050406030204" pitchFamily="18" charset="0"/>
                      </a:rPr>
                      <m:t>=0.5</m:t>
                    </m:r>
                  </m:oMath>
                </a14:m>
                <a:r>
                  <a:rPr lang="en-US" altLang="zh-CN" dirty="0"/>
                  <a:t>, threshold</a:t>
                </a:r>
              </a:p>
              <a:p>
                <a:r>
                  <a:rPr lang="zh-CN" altLang="en-US" dirty="0"/>
                  <a:t>模拟人脑神经元，输入信号超过阈值才传给下一个神经元</a:t>
                </a:r>
                <a:endParaRPr lang="en-US" altLang="zh-CN" dirty="0"/>
              </a:p>
              <a:p>
                <a:r>
                  <a:rPr lang="zh-CN" altLang="en-US" dirty="0"/>
                  <a:t>思考</a:t>
                </a:r>
                <a:r>
                  <a:rPr lang="en-US" altLang="zh-CN" dirty="0"/>
                  <a:t>1</a:t>
                </a:r>
                <a:r>
                  <a:rPr lang="zh-CN" altLang="en-US" dirty="0"/>
                  <a:t>：为什么不直接使用阶梯函数？</a:t>
                </a:r>
                <a:endParaRPr lang="en-US" altLang="zh-CN" dirty="0"/>
              </a:p>
              <a:p>
                <a:r>
                  <a:rPr lang="zh-CN" altLang="en-US" dirty="0"/>
                  <a:t>思考</a:t>
                </a:r>
                <a:r>
                  <a:rPr lang="en-US" altLang="zh-CN" dirty="0"/>
                  <a:t>2</a:t>
                </a:r>
                <a:r>
                  <a:rPr lang="zh-CN" altLang="en-US" dirty="0"/>
                  <a:t>：</a:t>
                </a:r>
                <a:r>
                  <a:rPr lang="en-US" altLang="zh-CN" dirty="0"/>
                  <a:t>sigmoid</a:t>
                </a:r>
                <a:r>
                  <a:rPr lang="zh-CN" altLang="en-US" dirty="0"/>
                  <a:t>还有什么缺点？</a:t>
                </a:r>
                <a:endParaRPr lang="en-US" altLang="zh-CN" dirty="0"/>
              </a:p>
              <a:p>
                <a:r>
                  <a:rPr lang="zh-CN" altLang="en-US" dirty="0"/>
                  <a:t>改进：</a:t>
                </a:r>
                <a:r>
                  <a:rPr lang="en-US" altLang="zh-CN" dirty="0" err="1"/>
                  <a:t>ReLU</a:t>
                </a:r>
                <a:r>
                  <a:rPr lang="zh-CN" altLang="en-US" dirty="0"/>
                  <a:t>，线性整流函数</a:t>
                </a:r>
                <a:endParaRPr lang="en-US" altLang="zh-CN" dirty="0"/>
              </a:p>
            </p:txBody>
          </p:sp>
        </mc:Choice>
        <mc:Fallback>
          <p:sp>
            <p:nvSpPr>
              <p:cNvPr id="3" name="内容占位符 2">
                <a:extLst>
                  <a:ext uri="{FF2B5EF4-FFF2-40B4-BE49-F238E27FC236}">
                    <a16:creationId xmlns:a16="http://schemas.microsoft.com/office/drawing/2014/main" id="{2CB40221-8920-4E85-B089-FBA15CE4CC26}"/>
                  </a:ext>
                </a:extLst>
              </p:cNvPr>
              <p:cNvSpPr>
                <a:spLocks noGrp="1" noRot="1" noChangeAspect="1" noMove="1" noResize="1" noEditPoints="1" noAdjustHandles="1" noChangeArrowheads="1" noChangeShapeType="1" noTextEdit="1"/>
              </p:cNvSpPr>
              <p:nvPr>
                <p:ph idx="1"/>
              </p:nvPr>
            </p:nvSpPr>
            <p:spPr>
              <a:blipFill>
                <a:blip r:embed="rId3"/>
                <a:stretch>
                  <a:fillRect l="-928" t="-3501" b="-126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959C0BE-E8CD-407D-926C-746477D6DC5D}"/>
              </a:ext>
            </a:extLst>
          </p:cNvPr>
          <p:cNvPicPr>
            <a:picLocks noChangeAspect="1"/>
          </p:cNvPicPr>
          <p:nvPr/>
        </p:nvPicPr>
        <p:blipFill rotWithShape="1">
          <a:blip r:embed="rId4">
            <a:extLst>
              <a:ext uri="{28A0092B-C50C-407E-A947-70E740481C1C}">
                <a14:useLocalDpi xmlns:a14="http://schemas.microsoft.com/office/drawing/2010/main" val="0"/>
              </a:ext>
            </a:extLst>
          </a:blip>
          <a:srcRect l="3017" t="19683" r="8254" b="11535"/>
          <a:stretch/>
        </p:blipFill>
        <p:spPr>
          <a:xfrm>
            <a:off x="6795253" y="1407886"/>
            <a:ext cx="5077433" cy="2951996"/>
          </a:xfrm>
          <a:prstGeom prst="rect">
            <a:avLst/>
          </a:prstGeom>
        </p:spPr>
      </p:pic>
    </p:spTree>
    <p:extLst>
      <p:ext uri="{BB962C8B-B14F-4D97-AF65-F5344CB8AC3E}">
        <p14:creationId xmlns:p14="http://schemas.microsoft.com/office/powerpoint/2010/main" val="2138799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3C28-44B4-4197-B2A7-5DF0AB209A51}"/>
              </a:ext>
            </a:extLst>
          </p:cNvPr>
          <p:cNvSpPr>
            <a:spLocks noGrp="1"/>
          </p:cNvSpPr>
          <p:nvPr>
            <p:ph type="title"/>
          </p:nvPr>
        </p:nvSpPr>
        <p:spPr/>
        <p:txBody>
          <a:bodyPr/>
          <a:lstStyle/>
          <a:p>
            <a:r>
              <a:rPr lang="en-US" altLang="zh-CN" dirty="0">
                <a:latin typeface="Constantia" panose="02030602050306030303" pitchFamily="18" charset="0"/>
              </a:rPr>
              <a:t>2.1.2 Multi-layer Linear NN</a:t>
            </a:r>
            <a:endParaRPr lang="zh-CN" alt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57504007-CA5B-44B0-B877-A1D662D7EA98}"/>
              </a:ext>
            </a:extLst>
          </p:cNvPr>
          <p:cNvSpPr>
            <a:spLocks noGrp="1"/>
          </p:cNvSpPr>
          <p:nvPr>
            <p:ph idx="1"/>
          </p:nvPr>
        </p:nvSpPr>
        <p:spPr/>
        <p:txBody>
          <a:bodyPr/>
          <a:lstStyle/>
          <a:p>
            <a:r>
              <a:rPr lang="zh-CN" altLang="en-US" dirty="0"/>
              <a:t>把许多单个神经元按层次组织起来就是多层神经网络。</a:t>
            </a:r>
            <a:endParaRPr lang="en-US" altLang="zh-CN" dirty="0"/>
          </a:p>
          <a:p>
            <a:r>
              <a:rPr lang="zh-CN" altLang="en-US" dirty="0"/>
              <a:t>对</a:t>
            </a:r>
            <a:r>
              <a:rPr lang="en-US" altLang="zh-CN" dirty="0"/>
              <a:t>MNIST</a:t>
            </a:r>
            <a:r>
              <a:rPr lang="zh-CN" altLang="en-US" dirty="0"/>
              <a:t>：</a:t>
            </a:r>
            <a:endParaRPr lang="en-US" altLang="zh-CN" dirty="0"/>
          </a:p>
          <a:p>
            <a:pPr lvl="1"/>
            <a:r>
              <a:rPr lang="zh-CN" altLang="en-US" dirty="0"/>
              <a:t>输入为图片尺寸</a:t>
            </a:r>
            <a:r>
              <a:rPr lang="en-US" altLang="zh-CN" dirty="0"/>
              <a:t>28 </a:t>
            </a:r>
            <a:r>
              <a:rPr lang="zh-CN" altLang="en-US" dirty="0"/>
              <a:t>* </a:t>
            </a:r>
            <a:r>
              <a:rPr lang="en-US" altLang="zh-CN" dirty="0"/>
              <a:t>28 = 784</a:t>
            </a:r>
            <a:r>
              <a:rPr lang="zh-CN" altLang="en-US" dirty="0"/>
              <a:t>维</a:t>
            </a:r>
            <a:endParaRPr lang="en-US" altLang="zh-CN" dirty="0"/>
          </a:p>
          <a:p>
            <a:pPr lvl="1"/>
            <a:r>
              <a:rPr lang="zh-CN" altLang="en-US" dirty="0"/>
              <a:t>中间是若干个隐藏层，若干个神经元</a:t>
            </a:r>
            <a:endParaRPr lang="en-US" altLang="zh-CN" dirty="0"/>
          </a:p>
          <a:p>
            <a:pPr lvl="1"/>
            <a:r>
              <a:rPr lang="zh-CN" altLang="en-US" dirty="0"/>
              <a:t>输出是</a:t>
            </a:r>
            <a:r>
              <a:rPr lang="en-US" altLang="zh-CN" dirty="0"/>
              <a:t>10</a:t>
            </a:r>
            <a:r>
              <a:rPr lang="zh-CN" altLang="en-US" dirty="0"/>
              <a:t>维向量</a:t>
            </a:r>
            <a:endParaRPr lang="en-US" altLang="zh-CN" dirty="0"/>
          </a:p>
          <a:p>
            <a:pPr lvl="1"/>
            <a:endParaRPr lang="zh-CN" altLang="en-US" dirty="0"/>
          </a:p>
        </p:txBody>
      </p:sp>
      <p:pic>
        <p:nvPicPr>
          <p:cNvPr id="5" name="Picture 4">
            <a:extLst>
              <a:ext uri="{FF2B5EF4-FFF2-40B4-BE49-F238E27FC236}">
                <a16:creationId xmlns:a16="http://schemas.microsoft.com/office/drawing/2014/main" id="{3958FA83-5CC7-488F-AB88-CA8320D20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5" y="2600325"/>
            <a:ext cx="5114925" cy="4257675"/>
          </a:xfrm>
          <a:prstGeom prst="rect">
            <a:avLst/>
          </a:prstGeom>
        </p:spPr>
      </p:pic>
    </p:spTree>
    <p:extLst>
      <p:ext uri="{BB962C8B-B14F-4D97-AF65-F5344CB8AC3E}">
        <p14:creationId xmlns:p14="http://schemas.microsoft.com/office/powerpoint/2010/main" val="261214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EFEE-35FB-42C5-85D9-AD055CA4475A}"/>
              </a:ext>
            </a:extLst>
          </p:cNvPr>
          <p:cNvSpPr>
            <a:spLocks noGrp="1"/>
          </p:cNvSpPr>
          <p:nvPr>
            <p:ph type="title"/>
          </p:nvPr>
        </p:nvSpPr>
        <p:spPr/>
        <p:txBody>
          <a:bodyPr/>
          <a:lstStyle/>
          <a:p>
            <a:r>
              <a:rPr lang="en-US" altLang="zh-CN" dirty="0">
                <a:latin typeface="Constantia" panose="02030602050306030303" pitchFamily="18" charset="0"/>
              </a:rPr>
              <a:t>2.2 Forward</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C77EF0-96A1-4190-87F0-B9EB23D9BC56}"/>
                  </a:ext>
                </a:extLst>
              </p:cNvPr>
              <p:cNvSpPr>
                <a:spLocks noGrp="1"/>
              </p:cNvSpPr>
              <p:nvPr>
                <p:ph idx="1"/>
              </p:nvPr>
            </p:nvSpPr>
            <p:spPr/>
            <p:txBody>
              <a:bodyPr/>
              <a:lstStyle/>
              <a:p>
                <a:r>
                  <a:rPr lang="zh-CN" altLang="en-US" dirty="0"/>
                  <a:t>中间隐藏层每个神经元的输入都是上一层所有神经元输出，做加权后激活</a:t>
                </a:r>
                <a:endParaRPr lang="en-US" altLang="zh-CN" dirty="0"/>
              </a:p>
              <a:p>
                <a:r>
                  <a:rPr lang="zh-CN" altLang="en-US" dirty="0"/>
                  <a:t>最后一层线性累加后不用</a:t>
                </a:r>
                <a:r>
                  <a:rPr lang="en-US" altLang="zh-CN" dirty="0"/>
                  <a:t>sigmoid</a:t>
                </a:r>
                <a:r>
                  <a:rPr lang="zh-CN" altLang="en-US" dirty="0"/>
                  <a:t>用 </a:t>
                </a:r>
                <a:r>
                  <a:rPr lang="en-US" altLang="zh-CN" dirty="0" err="1"/>
                  <a:t>Softmax</a:t>
                </a:r>
                <a:r>
                  <a:rPr lang="zh-CN" altLang="en-US" dirty="0"/>
                  <a:t>，输出是每个数字的概率</a:t>
                </a:r>
                <a:endParaRPr lang="en-US" altLang="zh-CN" dirty="0"/>
              </a:p>
              <a:p>
                <a:r>
                  <a:rPr lang="zh-CN" altLang="en-US" dirty="0"/>
                  <a:t>损失函数</a:t>
                </a:r>
                <a:r>
                  <a:rPr lang="en-US" altLang="zh-CN" dirty="0"/>
                  <a:t>MSE</a:t>
                </a:r>
                <a:r>
                  <a:rPr lang="zh-CN" altLang="en-US" dirty="0"/>
                  <a:t>：</a:t>
                </a:r>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𝐶</m:t>
                      </m:r>
                      <m:d>
                        <m:dPr>
                          <m:ctrlPr>
                            <a:rPr lang="zh-CN" altLang="en-US" b="1" i="1" smtClean="0">
                              <a:latin typeface="Cambria Math" panose="02040503050406030204" pitchFamily="18" charset="0"/>
                            </a:rPr>
                          </m:ctrlPr>
                        </m:dPr>
                        <m:e>
                          <m:r>
                            <a:rPr lang="zh-CN" altLang="en-US" b="1" i="1" smtClean="0">
                              <a:latin typeface="Cambria Math" panose="02040503050406030204" pitchFamily="18" charset="0"/>
                            </a:rPr>
                            <m:t>𝝎</m:t>
                          </m:r>
                          <m:r>
                            <a:rPr lang="zh-CN" altLang="en-US" b="1" i="1" smtClean="0">
                              <a:latin typeface="Cambria Math" panose="02040503050406030204" pitchFamily="18" charset="0"/>
                            </a:rPr>
                            <m:t>,</m:t>
                          </m:r>
                          <m:r>
                            <a:rPr lang="zh-CN" altLang="en-US" b="1" i="1" smtClean="0">
                              <a:latin typeface="Cambria Math" panose="02040503050406030204" pitchFamily="18" charset="0"/>
                            </a:rPr>
                            <m:t>𝒃</m:t>
                          </m:r>
                        </m:e>
                      </m:d>
                      <m:r>
                        <a:rPr lang="zh-CN" altLang="en-US" i="1" smtClean="0">
                          <a:latin typeface="Cambria Math" panose="02040503050406030204" pitchFamily="18" charset="0"/>
                        </a:rPr>
                        <m:t>=</m:t>
                      </m:r>
                      <m:f>
                        <m:fPr>
                          <m:ctrlPr>
                            <a:rPr lang="zh-CN" altLang="en-US" i="1" smtClean="0">
                              <a:latin typeface="Cambria Math" panose="02040503050406030204" pitchFamily="18" charset="0"/>
                            </a:rPr>
                          </m:ctrlPr>
                        </m:fPr>
                        <m:num>
                          <m:r>
                            <a:rPr lang="zh-CN" altLang="en-US" i="1" smtClean="0">
                              <a:latin typeface="Cambria Math" panose="02040503050406030204" pitchFamily="18" charset="0"/>
                            </a:rPr>
                            <m:t>1</m:t>
                          </m:r>
                        </m:num>
                        <m:den>
                          <m:r>
                            <a:rPr lang="zh-CN" altLang="en-US" i="1" smtClean="0">
                              <a:latin typeface="Cambria Math" panose="02040503050406030204" pitchFamily="18" charset="0"/>
                            </a:rPr>
                            <m:t>2</m:t>
                          </m:r>
                          <m:r>
                            <a:rPr lang="zh-CN" altLang="en-US" i="1" smtClean="0">
                              <a:latin typeface="Cambria Math" panose="02040503050406030204" pitchFamily="18" charset="0"/>
                            </a:rPr>
                            <m:t>𝑛</m:t>
                          </m:r>
                        </m:den>
                      </m:f>
                      <m:nary>
                        <m:naryPr>
                          <m:chr m:val="∑"/>
                          <m:limLoc m:val="undOvr"/>
                          <m:grow m:val="on"/>
                          <m:ctrlPr>
                            <a:rPr lang="zh-CN" altLang="en-US" i="1" smtClean="0">
                              <a:latin typeface="Cambria Math" panose="02040503050406030204" pitchFamily="18" charset="0"/>
                            </a:rPr>
                          </m:ctrlPr>
                        </m:naryPr>
                        <m:sub>
                          <m:r>
                            <a:rPr lang="zh-CN" altLang="en-US" i="1" smtClean="0">
                              <a:latin typeface="Cambria Math" panose="02040503050406030204" pitchFamily="18" charset="0"/>
                            </a:rPr>
                            <m:t>𝑖</m:t>
                          </m:r>
                          <m:r>
                            <a:rPr lang="zh-CN" altLang="en-US" i="1" smtClean="0">
                              <a:latin typeface="Cambria Math" panose="02040503050406030204" pitchFamily="18" charset="0"/>
                            </a:rPr>
                            <m:t>=1</m:t>
                          </m:r>
                        </m:sub>
                        <m:sup>
                          <m:r>
                            <a:rPr lang="zh-CN" altLang="en-US" i="1" smtClean="0">
                              <a:latin typeface="Cambria Math" panose="02040503050406030204" pitchFamily="18" charset="0"/>
                            </a:rPr>
                            <m:t>𝑛</m:t>
                          </m:r>
                        </m:sup>
                        <m:e>
                          <m:sSup>
                            <m:sSupPr>
                              <m:ctrlPr>
                                <a:rPr lang="zh-CN" altLang="en-US" i="1" smtClean="0">
                                  <a:latin typeface="Cambria Math" panose="02040503050406030204" pitchFamily="18" charset="0"/>
                                </a:rPr>
                              </m:ctrlPr>
                            </m:sSupPr>
                            <m:e>
                              <m:d>
                                <m:dPr>
                                  <m:begChr m:val="|"/>
                                  <m:endChr m:val="|"/>
                                  <m:ctrlPr>
                                    <a:rPr lang="zh-CN" altLang="en-US" i="1" smtClean="0">
                                      <a:latin typeface="Cambria Math" panose="02040503050406030204" pitchFamily="18" charset="0"/>
                                    </a:rPr>
                                  </m:ctrlPr>
                                </m:dPr>
                                <m:e>
                                  <m:r>
                                    <a:rPr lang="zh-CN" altLang="en-US" i="1" smtClean="0">
                                      <a:latin typeface="Cambria Math" panose="02040503050406030204" pitchFamily="18" charset="0"/>
                                    </a:rPr>
                                    <m:t>𝑦</m:t>
                                  </m:r>
                                  <m:d>
                                    <m:dPr>
                                      <m:ctrlPr>
                                        <a:rPr lang="zh-CN" altLang="en-US"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zh-CN" altLang="en-US" b="1" i="1">
                                              <a:latin typeface="Cambria Math" panose="02040503050406030204" pitchFamily="18" charset="0"/>
                                            </a:rPr>
                                            <m:t>𝒙</m:t>
                                          </m:r>
                                        </m:e>
                                        <m:sub>
                                          <m:r>
                                            <a:rPr lang="en-US" altLang="zh-CN" b="1" i="1" smtClean="0">
                                              <a:latin typeface="Cambria Math" panose="02040503050406030204" pitchFamily="18" charset="0"/>
                                            </a:rPr>
                                            <m:t>𝒊</m:t>
                                          </m:r>
                                        </m:sub>
                                      </m:sSub>
                                    </m:e>
                                  </m:d>
                                  <m:r>
                                    <a:rPr lang="zh-CN" altLang="en-US"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𝒂</m:t>
                                      </m:r>
                                    </m:e>
                                    <m:sub>
                                      <m:r>
                                        <a:rPr lang="en-US" altLang="zh-CN" b="1" i="1" smtClean="0">
                                          <a:latin typeface="Cambria Math" panose="02040503050406030204" pitchFamily="18" charset="0"/>
                                        </a:rPr>
                                        <m:t>𝒊</m:t>
                                      </m:r>
                                    </m:sub>
                                  </m:sSub>
                                </m:e>
                              </m:d>
                            </m:e>
                            <m:sup>
                              <m:r>
                                <a:rPr lang="zh-CN" altLang="en-US" i="1" smtClean="0">
                                  <a:latin typeface="Cambria Math" panose="02040503050406030204" pitchFamily="18" charset="0"/>
                                </a:rPr>
                                <m:t>2</m:t>
                              </m:r>
                            </m:sup>
                          </m:sSup>
                        </m:e>
                      </m:nary>
                    </m:oMath>
                  </m:oMathPara>
                </a14:m>
                <a:endParaRPr lang="en-US" altLang="zh-CN" dirty="0"/>
              </a:p>
              <a:p>
                <a14:m>
                  <m:oMath xmlns:m="http://schemas.openxmlformats.org/officeDocument/2006/math">
                    <m:r>
                      <a:rPr lang="zh-CN" altLang="en-US" i="1">
                        <a:latin typeface="Cambria Math" panose="02040503050406030204" pitchFamily="18" charset="0"/>
                      </a:rPr>
                      <m:t>𝑦</m:t>
                    </m:r>
                    <m:d>
                      <m:dPr>
                        <m:ctrlPr>
                          <a:rPr lang="zh-CN" altLang="en-US" b="1" i="1">
                            <a:latin typeface="Cambria Math" panose="02040503050406030204" pitchFamily="18" charset="0"/>
                          </a:rPr>
                        </m:ctrlPr>
                      </m:dPr>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𝒙</m:t>
                            </m:r>
                          </m:e>
                          <m:sub>
                            <m:r>
                              <a:rPr lang="en-US" altLang="zh-CN" b="1" i="1">
                                <a:latin typeface="Cambria Math" panose="02040503050406030204" pitchFamily="18" charset="0"/>
                              </a:rPr>
                              <m:t>𝒊</m:t>
                            </m:r>
                          </m:sub>
                        </m:sSub>
                      </m:e>
                    </m:d>
                    <m:r>
                      <a:rPr lang="zh-CN" altLang="en-US" b="1" i="1" smtClean="0">
                        <a:latin typeface="Cambria Math" panose="02040503050406030204" pitchFamily="18" charset="0"/>
                      </a:rPr>
                      <m:t>为</m:t>
                    </m:r>
                  </m:oMath>
                </a14:m>
                <a:r>
                  <a:rPr lang="zh-CN" altLang="en-US" dirty="0"/>
                  <a:t>神经网络前向传播输出</a:t>
                </a:r>
                <a:r>
                  <a:rPr lang="en-US" altLang="zh-CN" dirty="0"/>
                  <a:t>(pdf)</a:t>
                </a:r>
                <a:r>
                  <a:rPr lang="zh-CN" altLang="en-US" dirty="0"/>
                  <a:t>，</a:t>
                </a:r>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𝒊</m:t>
                        </m:r>
                      </m:sub>
                    </m:sSub>
                  </m:oMath>
                </a14:m>
                <a:r>
                  <a:rPr lang="zh-CN" altLang="en-US" dirty="0"/>
                  <a:t>为目标输出</a:t>
                </a:r>
                <a:r>
                  <a:rPr lang="en-US" altLang="zh-CN" dirty="0"/>
                  <a:t>(one-hot)</a:t>
                </a:r>
                <a:endParaRPr lang="zh-CN" altLang="en-US" dirty="0"/>
              </a:p>
            </p:txBody>
          </p:sp>
        </mc:Choice>
        <mc:Fallback>
          <p:sp>
            <p:nvSpPr>
              <p:cNvPr id="3" name="Content Placeholder 2">
                <a:extLst>
                  <a:ext uri="{FF2B5EF4-FFF2-40B4-BE49-F238E27FC236}">
                    <a16:creationId xmlns:a16="http://schemas.microsoft.com/office/drawing/2014/main" id="{35C77EF0-96A1-4190-87F0-B9EB23D9BC56}"/>
                  </a:ext>
                </a:extLst>
              </p:cNvPr>
              <p:cNvSpPr>
                <a:spLocks noGrp="1" noRot="1" noChangeAspect="1" noMove="1" noResize="1" noEditPoints="1" noAdjustHandles="1" noChangeArrowheads="1" noChangeShapeType="1" noTextEdit="1"/>
              </p:cNvSpPr>
              <p:nvPr>
                <p:ph idx="1"/>
              </p:nvPr>
            </p:nvSpPr>
            <p:spPr>
              <a:blipFill>
                <a:blip r:embed="rId3"/>
                <a:stretch>
                  <a:fillRect l="-1043" t="-2521"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06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FD49-114F-4EF2-A7B3-78ECAD5CE58F}"/>
              </a:ext>
            </a:extLst>
          </p:cNvPr>
          <p:cNvSpPr>
            <a:spLocks noGrp="1"/>
          </p:cNvSpPr>
          <p:nvPr>
            <p:ph type="title"/>
          </p:nvPr>
        </p:nvSpPr>
        <p:spPr/>
        <p:txBody>
          <a:bodyPr/>
          <a:lstStyle/>
          <a:p>
            <a:r>
              <a:rPr lang="en-US" altLang="zh-CN" dirty="0">
                <a:latin typeface="Constantia" panose="02030602050306030303" pitchFamily="18" charset="0"/>
              </a:rPr>
              <a:t>2.3 Back Propagation</a:t>
            </a:r>
            <a:endParaRPr lang="zh-CN" altLang="en-US" dirty="0">
              <a:latin typeface="Constantia" panose="02030602050306030303" pitchFamily="18" charset="0"/>
            </a:endParaRPr>
          </a:p>
        </p:txBody>
      </p:sp>
      <p:pic>
        <p:nvPicPr>
          <p:cNvPr id="6" name="Picture 5">
            <a:extLst>
              <a:ext uri="{FF2B5EF4-FFF2-40B4-BE49-F238E27FC236}">
                <a16:creationId xmlns:a16="http://schemas.microsoft.com/office/drawing/2014/main" id="{0847E460-65E2-4AA5-BD37-6B2CA0F820FD}"/>
              </a:ext>
            </a:extLst>
          </p:cNvPr>
          <p:cNvPicPr>
            <a:picLocks noChangeAspect="1"/>
          </p:cNvPicPr>
          <p:nvPr/>
        </p:nvPicPr>
        <p:blipFill rotWithShape="1">
          <a:blip r:embed="rId2">
            <a:extLst>
              <a:ext uri="{28A0092B-C50C-407E-A947-70E740481C1C}">
                <a14:useLocalDpi xmlns:a14="http://schemas.microsoft.com/office/drawing/2010/main" val="0"/>
              </a:ext>
            </a:extLst>
          </a:blip>
          <a:srcRect t="25555" b="12846"/>
          <a:stretch/>
        </p:blipFill>
        <p:spPr>
          <a:xfrm>
            <a:off x="911631" y="1690688"/>
            <a:ext cx="10368737" cy="4790261"/>
          </a:xfrm>
          <a:prstGeom prst="rect">
            <a:avLst/>
          </a:prstGeom>
        </p:spPr>
      </p:pic>
    </p:spTree>
    <p:extLst>
      <p:ext uri="{BB962C8B-B14F-4D97-AF65-F5344CB8AC3E}">
        <p14:creationId xmlns:p14="http://schemas.microsoft.com/office/powerpoint/2010/main" val="1867680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A80E-15B3-4D8C-90B6-4BF2046A5C50}"/>
              </a:ext>
            </a:extLst>
          </p:cNvPr>
          <p:cNvSpPr>
            <a:spLocks noGrp="1"/>
          </p:cNvSpPr>
          <p:nvPr>
            <p:ph type="title"/>
          </p:nvPr>
        </p:nvSpPr>
        <p:spPr/>
        <p:txBody>
          <a:bodyPr/>
          <a:lstStyle/>
          <a:p>
            <a:r>
              <a:rPr lang="en-US" altLang="zh-CN" dirty="0">
                <a:latin typeface="Constantia" panose="02030602050306030303" pitchFamily="18" charset="0"/>
              </a:rPr>
              <a:t>2.3.1 Matric Coefficient Represent &amp; Calc</a:t>
            </a:r>
            <a:endParaRPr lang="zh-CN" altLang="en-US" dirty="0">
              <a:latin typeface="Constantia" panose="02030602050306030303"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62E488-07DD-48C2-BA92-38FFCB159686}"/>
                  </a:ext>
                </a:extLst>
              </p:cNvPr>
              <p:cNvSpPr>
                <a:spLocks noGrp="1"/>
              </p:cNvSpPr>
              <p:nvPr>
                <p:ph idx="1"/>
              </p:nvPr>
            </p:nvSpPr>
            <p:spPr>
              <a:xfrm>
                <a:off x="693057" y="1322614"/>
                <a:ext cx="10515600" cy="5170261"/>
              </a:xfrm>
            </p:spPr>
            <p:txBody>
              <a:bodyPr>
                <a:normAutofit lnSpcReduction="10000"/>
              </a:bodyPr>
              <a:lstStyle/>
              <a:p>
                <a14:m>
                  <m:oMath xmlns:m="http://schemas.openxmlformats.org/officeDocument/2006/math">
                    <m:sSubSup>
                      <m:sSubSupPr>
                        <m:ctrlPr>
                          <a:rPr lang="zh-CN" altLang="en-US" i="1" smtClean="0">
                            <a:latin typeface="Cambria Math" panose="02040503050406030204" pitchFamily="18" charset="0"/>
                          </a:rPr>
                        </m:ctrlPr>
                      </m:sSubSupPr>
                      <m:e>
                        <m:r>
                          <a:rPr lang="zh-CN" altLang="en-US" i="1" smtClean="0">
                            <a:latin typeface="Cambria Math" panose="02040503050406030204" pitchFamily="18" charset="0"/>
                          </a:rPr>
                          <m:t>𝜔</m:t>
                        </m:r>
                      </m:e>
                      <m:sub>
                        <m:r>
                          <a:rPr lang="zh-CN" altLang="en-US" i="1" smtClean="0">
                            <a:latin typeface="Cambria Math" panose="02040503050406030204" pitchFamily="18" charset="0"/>
                          </a:rPr>
                          <m:t>𝑗𝑘</m:t>
                        </m:r>
                      </m:sub>
                      <m:sup>
                        <m:r>
                          <a:rPr lang="zh-CN" altLang="en-US" i="1" smtClean="0">
                            <a:latin typeface="Cambria Math" panose="02040503050406030204" pitchFamily="18" charset="0"/>
                          </a:rPr>
                          <m:t>𝐿</m:t>
                        </m:r>
                      </m:sup>
                    </m:sSubSup>
                  </m:oMath>
                </a14:m>
                <a:r>
                  <a:rPr lang="en-US" altLang="zh-CN" dirty="0"/>
                  <a:t>: </a:t>
                </a:r>
                <a:r>
                  <a:rPr lang="zh-CN" altLang="en-US" dirty="0"/>
                  <a:t>第</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𝐿</m:t>
                    </m:r>
                    <m:r>
                      <a:rPr lang="en-US" altLang="zh-CN" b="0" i="1" smtClean="0">
                        <a:latin typeface="Cambria Math" panose="02040503050406030204" pitchFamily="18" charset="0"/>
                      </a:rPr>
                      <m:t>−1 </m:t>
                    </m:r>
                    <m:r>
                      <a:rPr lang="zh-CN" altLang="en-US" i="1">
                        <a:latin typeface="Cambria Math" panose="02040503050406030204" pitchFamily="18" charset="0"/>
                      </a:rPr>
                      <m:t>层</m:t>
                    </m:r>
                  </m:oMath>
                </a14:m>
                <a:r>
                  <a:rPr lang="zh-CN" altLang="en-US" dirty="0"/>
                  <a:t>的第 </a:t>
                </a:r>
                <a14:m>
                  <m:oMath xmlns:m="http://schemas.openxmlformats.org/officeDocument/2006/math">
                    <m:r>
                      <a:rPr lang="en-US" altLang="zh-CN" b="0" i="1" smtClean="0">
                        <a:latin typeface="Cambria Math" panose="02040503050406030204" pitchFamily="18" charset="0"/>
                      </a:rPr>
                      <m:t>𝑘</m:t>
                    </m:r>
                  </m:oMath>
                </a14:m>
                <a:r>
                  <a:rPr lang="zh-CN" altLang="en-US" dirty="0"/>
                  <a:t> 个神经元到第</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𝐿</m:t>
                    </m:r>
                    <m:r>
                      <a:rPr lang="en-US" altLang="zh-CN" b="0" i="1" smtClean="0">
                        <a:latin typeface="Cambria Math" panose="02040503050406030204" pitchFamily="18" charset="0"/>
                      </a:rPr>
                      <m:t> </m:t>
                    </m:r>
                  </m:oMath>
                </a14:m>
                <a:r>
                  <a:rPr lang="zh-CN" altLang="en-US" dirty="0"/>
                  <a:t>层的第</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oMath>
                </a14:m>
                <a:r>
                  <a:rPr lang="zh-CN" altLang="en-US" dirty="0"/>
                  <a:t>个神经元的权重</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14:m>
                  <m:oMath xmlns:m="http://schemas.openxmlformats.org/officeDocument/2006/math">
                    <m:sSubSup>
                      <m:sSubSupPr>
                        <m:ctrlPr>
                          <a:rPr lang="zh-CN" altLang="en-US" i="1" smtClean="0">
                            <a:latin typeface="Cambria Math" panose="02040503050406030204" pitchFamily="18" charset="0"/>
                          </a:rPr>
                        </m:ctrlPr>
                      </m:sSubSupPr>
                      <m:e>
                        <m:r>
                          <a:rPr lang="zh-CN" altLang="en-US" i="1" smtClean="0">
                            <a:latin typeface="Cambria Math" panose="02040503050406030204" pitchFamily="18" charset="0"/>
                          </a:rPr>
                          <m:t>𝑏</m:t>
                        </m:r>
                      </m:e>
                      <m:sub>
                        <m:r>
                          <a:rPr lang="zh-CN" altLang="en-US" i="1" smtClean="0">
                            <a:latin typeface="Cambria Math" panose="02040503050406030204" pitchFamily="18" charset="0"/>
                          </a:rPr>
                          <m:t>𝑗</m:t>
                        </m:r>
                      </m:sub>
                      <m:sup>
                        <m:r>
                          <a:rPr lang="zh-CN" altLang="en-US" i="1" smtClean="0">
                            <a:latin typeface="Cambria Math" panose="02040503050406030204" pitchFamily="18" charset="0"/>
                          </a:rPr>
                          <m:t>𝐿</m:t>
                        </m:r>
                      </m:sup>
                    </m:sSubSup>
                  </m:oMath>
                </a14:m>
                <a:r>
                  <a:rPr lang="en-US" altLang="zh-CN" dirty="0"/>
                  <a:t>:</a:t>
                </a:r>
                <a:r>
                  <a:rPr lang="zh-CN" altLang="en-US" dirty="0"/>
                  <a:t>第</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𝐿</m:t>
                    </m:r>
                    <m:r>
                      <a:rPr lang="en-US" altLang="zh-CN" i="1">
                        <a:latin typeface="Cambria Math" panose="02040503050406030204" pitchFamily="18" charset="0"/>
                      </a:rPr>
                      <m:t> </m:t>
                    </m:r>
                  </m:oMath>
                </a14:m>
                <a:r>
                  <a:rPr lang="zh-CN" altLang="en-US" dirty="0"/>
                  <a:t>层的第</a:t>
                </a:r>
                <a14:m>
                  <m:oMath xmlns:m="http://schemas.openxmlformats.org/officeDocument/2006/math">
                    <m:r>
                      <a:rPr lang="en-US" altLang="zh-CN">
                        <a:latin typeface="Cambria Math" panose="02040503050406030204" pitchFamily="18" charset="0"/>
                      </a:rPr>
                      <m:t> </m:t>
                    </m:r>
                    <m:r>
                      <a:rPr lang="en-US" altLang="zh-CN" i="1">
                        <a:latin typeface="Cambria Math" panose="02040503050406030204" pitchFamily="18" charset="0"/>
                      </a:rPr>
                      <m:t>𝑗</m:t>
                    </m:r>
                    <m:r>
                      <a:rPr lang="en-US" altLang="zh-CN" i="1">
                        <a:latin typeface="Cambria Math" panose="02040503050406030204" pitchFamily="18" charset="0"/>
                      </a:rPr>
                      <m:t> </m:t>
                    </m:r>
                  </m:oMath>
                </a14:m>
                <a:r>
                  <a:rPr lang="zh-CN" altLang="en-US" dirty="0"/>
                  <a:t>个神经元的偏置</a:t>
                </a:r>
                <a:endParaRPr lang="en-US" altLang="zh-CN" dirty="0"/>
              </a:p>
              <a:p>
                <a:r>
                  <a:rPr lang="zh-CN" altLang="en-US" dirty="0"/>
                  <a:t>矩阵向量乘法表示</a:t>
                </a:r>
              </a:p>
            </p:txBody>
          </p:sp>
        </mc:Choice>
        <mc:Fallback>
          <p:sp>
            <p:nvSpPr>
              <p:cNvPr id="3" name="Content Placeholder 2">
                <a:extLst>
                  <a:ext uri="{FF2B5EF4-FFF2-40B4-BE49-F238E27FC236}">
                    <a16:creationId xmlns:a16="http://schemas.microsoft.com/office/drawing/2014/main" id="{9662E488-07DD-48C2-BA92-38FFCB159686}"/>
                  </a:ext>
                </a:extLst>
              </p:cNvPr>
              <p:cNvSpPr>
                <a:spLocks noGrp="1" noRot="1" noChangeAspect="1" noMove="1" noResize="1" noEditPoints="1" noAdjustHandles="1" noChangeArrowheads="1" noChangeShapeType="1" noTextEdit="1"/>
              </p:cNvSpPr>
              <p:nvPr>
                <p:ph idx="1"/>
              </p:nvPr>
            </p:nvSpPr>
            <p:spPr>
              <a:xfrm>
                <a:off x="693057" y="1322614"/>
                <a:ext cx="10515600" cy="5170261"/>
              </a:xfrm>
              <a:blipFill>
                <a:blip r:embed="rId2"/>
                <a:stretch>
                  <a:fillRect l="-1043" t="-2241"/>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46CCFA42-13DD-41F7-BB01-353A4DC187D7}"/>
              </a:ext>
            </a:extLst>
          </p:cNvPr>
          <p:cNvPicPr>
            <a:picLocks noChangeAspect="1"/>
          </p:cNvPicPr>
          <p:nvPr/>
        </p:nvPicPr>
        <p:blipFill rotWithShape="1">
          <a:blip r:embed="rId3">
            <a:extLst>
              <a:ext uri="{28A0092B-C50C-407E-A947-70E740481C1C}">
                <a14:useLocalDpi xmlns:a14="http://schemas.microsoft.com/office/drawing/2010/main" val="0"/>
              </a:ext>
            </a:extLst>
          </a:blip>
          <a:srcRect l="10794" t="28148" r="6667" b="23175"/>
          <a:stretch/>
        </p:blipFill>
        <p:spPr>
          <a:xfrm>
            <a:off x="2177142" y="1759857"/>
            <a:ext cx="7547430" cy="3338286"/>
          </a:xfrm>
          <a:prstGeom prst="rect">
            <a:avLst/>
          </a:prstGeom>
        </p:spPr>
      </p:pic>
    </p:spTree>
    <p:extLst>
      <p:ext uri="{BB962C8B-B14F-4D97-AF65-F5344CB8AC3E}">
        <p14:creationId xmlns:p14="http://schemas.microsoft.com/office/powerpoint/2010/main" val="2514436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B5FD-66E7-4AE3-821A-E227C796E806}"/>
              </a:ext>
            </a:extLst>
          </p:cNvPr>
          <p:cNvSpPr>
            <a:spLocks noGrp="1"/>
          </p:cNvSpPr>
          <p:nvPr>
            <p:ph type="title"/>
          </p:nvPr>
        </p:nvSpPr>
        <p:spPr/>
        <p:txBody>
          <a:bodyPr/>
          <a:lstStyle/>
          <a:p>
            <a:r>
              <a:rPr lang="en-US" altLang="zh-CN" dirty="0">
                <a:latin typeface="Constantia" panose="02030602050306030303" pitchFamily="18" charset="0"/>
              </a:rPr>
              <a:t>2.3.2 Four Formulas</a:t>
            </a:r>
            <a:endParaRPr lang="zh-CN" altLang="en-US" dirty="0">
              <a:latin typeface="Constantia" panose="02030602050306030303" pitchFamily="18" charset="0"/>
            </a:endParaRPr>
          </a:p>
        </p:txBody>
      </p:sp>
      <p:pic>
        <p:nvPicPr>
          <p:cNvPr id="5" name="Content Placeholder 4">
            <a:extLst>
              <a:ext uri="{FF2B5EF4-FFF2-40B4-BE49-F238E27FC236}">
                <a16:creationId xmlns:a16="http://schemas.microsoft.com/office/drawing/2014/main" id="{0EC89F1D-9EC0-4F70-B920-4CDF57EBF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600" y="1690688"/>
            <a:ext cx="8940800" cy="4671574"/>
          </a:xfrm>
        </p:spPr>
      </p:pic>
    </p:spTree>
    <p:extLst>
      <p:ext uri="{BB962C8B-B14F-4D97-AF65-F5344CB8AC3E}">
        <p14:creationId xmlns:p14="http://schemas.microsoft.com/office/powerpoint/2010/main" val="121887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35D5-E723-412E-9653-A319A9BD69A7}"/>
              </a:ext>
            </a:extLst>
          </p:cNvPr>
          <p:cNvSpPr>
            <a:spLocks noGrp="1"/>
          </p:cNvSpPr>
          <p:nvPr>
            <p:ph type="title"/>
          </p:nvPr>
        </p:nvSpPr>
        <p:spPr/>
        <p:txBody>
          <a:bodyPr/>
          <a:lstStyle/>
          <a:p>
            <a:r>
              <a:rPr lang="en-US" altLang="zh-CN" dirty="0">
                <a:latin typeface="Constantia" panose="02030602050306030303" pitchFamily="18" charset="0"/>
              </a:rPr>
              <a:t>2.4 Optimization Techniques</a:t>
            </a:r>
            <a:endParaRPr lang="zh-CN" alt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C0CFF3B8-A0ED-47F5-8EE6-3A87A6E94410}"/>
              </a:ext>
            </a:extLst>
          </p:cNvPr>
          <p:cNvSpPr>
            <a:spLocks noGrp="1"/>
          </p:cNvSpPr>
          <p:nvPr>
            <p:ph idx="1"/>
          </p:nvPr>
        </p:nvSpPr>
        <p:spPr/>
        <p:txBody>
          <a:bodyPr/>
          <a:lstStyle/>
          <a:p>
            <a:r>
              <a:rPr lang="zh-CN" altLang="en-US" dirty="0"/>
              <a:t>合理参数初始化</a:t>
            </a:r>
            <a:endParaRPr lang="en-US" altLang="zh-CN" dirty="0"/>
          </a:p>
          <a:p>
            <a:r>
              <a:rPr lang="zh-CN" altLang="en-US" dirty="0"/>
              <a:t>合理选择激活函数</a:t>
            </a:r>
            <a:endParaRPr lang="en-US" altLang="zh-CN" dirty="0"/>
          </a:p>
          <a:p>
            <a:r>
              <a:rPr lang="en-US" altLang="zh-CN" dirty="0"/>
              <a:t>Dropout</a:t>
            </a:r>
          </a:p>
          <a:p>
            <a:r>
              <a:rPr lang="zh-CN" altLang="en-US" dirty="0"/>
              <a:t>批量正则化</a:t>
            </a:r>
            <a:endParaRPr lang="en-US" altLang="zh-CN" dirty="0"/>
          </a:p>
          <a:p>
            <a:r>
              <a:rPr lang="zh-CN" altLang="en-US" dirty="0"/>
              <a:t>冲量</a:t>
            </a:r>
            <a:endParaRPr lang="en-US" altLang="zh-CN" dirty="0"/>
          </a:p>
          <a:p>
            <a:r>
              <a:rPr lang="zh-CN" altLang="en-US" dirty="0"/>
              <a:t>学习率自适应</a:t>
            </a:r>
          </a:p>
        </p:txBody>
      </p:sp>
      <p:pic>
        <p:nvPicPr>
          <p:cNvPr id="5" name="Picture 4">
            <a:extLst>
              <a:ext uri="{FF2B5EF4-FFF2-40B4-BE49-F238E27FC236}">
                <a16:creationId xmlns:a16="http://schemas.microsoft.com/office/drawing/2014/main" id="{F0936EFB-106C-4081-97A0-FD9E297F5098}"/>
              </a:ext>
            </a:extLst>
          </p:cNvPr>
          <p:cNvPicPr>
            <a:picLocks noChangeAspect="1"/>
          </p:cNvPicPr>
          <p:nvPr/>
        </p:nvPicPr>
        <p:blipFill rotWithShape="1">
          <a:blip r:embed="rId2">
            <a:extLst>
              <a:ext uri="{28A0092B-C50C-407E-A947-70E740481C1C}">
                <a14:useLocalDpi xmlns:a14="http://schemas.microsoft.com/office/drawing/2010/main" val="0"/>
              </a:ext>
            </a:extLst>
          </a:blip>
          <a:srcRect l="7937" t="22010" r="7461" b="18095"/>
          <a:stretch/>
        </p:blipFill>
        <p:spPr>
          <a:xfrm>
            <a:off x="6125028" y="1236191"/>
            <a:ext cx="6066972" cy="2586065"/>
          </a:xfrm>
          <a:prstGeom prst="rect">
            <a:avLst/>
          </a:prstGeom>
        </p:spPr>
      </p:pic>
      <p:pic>
        <p:nvPicPr>
          <p:cNvPr id="7" name="Picture 6">
            <a:extLst>
              <a:ext uri="{FF2B5EF4-FFF2-40B4-BE49-F238E27FC236}">
                <a16:creationId xmlns:a16="http://schemas.microsoft.com/office/drawing/2014/main" id="{B0696571-38AF-4BB4-B047-3C109ABEB420}"/>
              </a:ext>
            </a:extLst>
          </p:cNvPr>
          <p:cNvPicPr>
            <a:picLocks noChangeAspect="1"/>
          </p:cNvPicPr>
          <p:nvPr/>
        </p:nvPicPr>
        <p:blipFill rotWithShape="1">
          <a:blip r:embed="rId3">
            <a:extLst>
              <a:ext uri="{28A0092B-C50C-407E-A947-70E740481C1C}">
                <a14:useLocalDpi xmlns:a14="http://schemas.microsoft.com/office/drawing/2010/main" val="0"/>
              </a:ext>
            </a:extLst>
          </a:blip>
          <a:srcRect l="20317" t="26621" r="16508" b="13439"/>
          <a:stretch/>
        </p:blipFill>
        <p:spPr>
          <a:xfrm>
            <a:off x="7057669" y="3822256"/>
            <a:ext cx="4201689" cy="2989943"/>
          </a:xfrm>
          <a:prstGeom prst="rect">
            <a:avLst/>
          </a:prstGeom>
        </p:spPr>
      </p:pic>
    </p:spTree>
    <p:extLst>
      <p:ext uri="{BB962C8B-B14F-4D97-AF65-F5344CB8AC3E}">
        <p14:creationId xmlns:p14="http://schemas.microsoft.com/office/powerpoint/2010/main" val="1180260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A4C4-F132-4362-A831-786E01A497A9}"/>
              </a:ext>
            </a:extLst>
          </p:cNvPr>
          <p:cNvSpPr>
            <a:spLocks noGrp="1"/>
          </p:cNvSpPr>
          <p:nvPr>
            <p:ph type="title"/>
          </p:nvPr>
        </p:nvSpPr>
        <p:spPr/>
        <p:txBody>
          <a:bodyPr/>
          <a:lstStyle/>
          <a:p>
            <a:r>
              <a:rPr lang="zh-CN" altLang="en-US" dirty="0"/>
              <a:t>路漫漫其修远兮</a:t>
            </a:r>
          </a:p>
        </p:txBody>
      </p:sp>
      <p:sp>
        <p:nvSpPr>
          <p:cNvPr id="3" name="Content Placeholder 2">
            <a:extLst>
              <a:ext uri="{FF2B5EF4-FFF2-40B4-BE49-F238E27FC236}">
                <a16:creationId xmlns:a16="http://schemas.microsoft.com/office/drawing/2014/main" id="{683A99BD-2B02-4AE3-B723-08938E9CA6D7}"/>
              </a:ext>
            </a:extLst>
          </p:cNvPr>
          <p:cNvSpPr>
            <a:spLocks noGrp="1"/>
          </p:cNvSpPr>
          <p:nvPr>
            <p:ph idx="1"/>
          </p:nvPr>
        </p:nvSpPr>
        <p:spPr>
          <a:xfrm>
            <a:off x="838200" y="1506309"/>
            <a:ext cx="10515600" cy="5779861"/>
          </a:xfrm>
        </p:spPr>
        <p:txBody>
          <a:bodyPr>
            <a:normAutofit/>
          </a:bodyPr>
          <a:lstStyle/>
          <a:p>
            <a:r>
              <a:rPr lang="zh-CN" altLang="en-US" dirty="0"/>
              <a:t>卷积神经网络（</a:t>
            </a:r>
            <a:r>
              <a:rPr lang="en-US" altLang="zh-CN" dirty="0"/>
              <a:t>CV</a:t>
            </a:r>
            <a:r>
              <a:rPr lang="zh-CN" altLang="en-US" dirty="0"/>
              <a:t>）</a:t>
            </a:r>
            <a:endParaRPr lang="en-US" altLang="zh-CN" dirty="0"/>
          </a:p>
          <a:p>
            <a:pPr lvl="1"/>
            <a:r>
              <a:rPr lang="zh-CN" altLang="en-US" dirty="0"/>
              <a:t>卷积</a:t>
            </a:r>
            <a:endParaRPr lang="en-US" altLang="zh-CN" dirty="0"/>
          </a:p>
          <a:p>
            <a:pPr lvl="1"/>
            <a:r>
              <a:rPr lang="zh-CN" altLang="en-US" dirty="0"/>
              <a:t>局部感知域</a:t>
            </a:r>
            <a:endParaRPr lang="en-US" altLang="zh-CN" dirty="0"/>
          </a:p>
          <a:p>
            <a:pPr lvl="1"/>
            <a:r>
              <a:rPr lang="zh-CN" altLang="en-US" dirty="0"/>
              <a:t>特征映射</a:t>
            </a:r>
            <a:endParaRPr lang="en-US" altLang="zh-CN" dirty="0"/>
          </a:p>
          <a:p>
            <a:pPr lvl="1"/>
            <a:r>
              <a:rPr lang="zh-CN" altLang="en-US" dirty="0"/>
              <a:t>池化</a:t>
            </a:r>
            <a:endParaRPr lang="en-US" altLang="zh-CN" dirty="0"/>
          </a:p>
          <a:p>
            <a:r>
              <a:rPr lang="zh-CN" altLang="en-US" dirty="0"/>
              <a:t>循环神经网络（</a:t>
            </a:r>
            <a:r>
              <a:rPr lang="en-US" altLang="zh-CN" dirty="0"/>
              <a:t>NLP</a:t>
            </a:r>
            <a:r>
              <a:rPr lang="zh-CN" altLang="en-US" dirty="0"/>
              <a:t>）</a:t>
            </a:r>
            <a:endParaRPr lang="en-US" altLang="zh-CN" dirty="0"/>
          </a:p>
          <a:p>
            <a:pPr lvl="1"/>
            <a:r>
              <a:rPr lang="zh-CN" altLang="en-US" dirty="0"/>
              <a:t>时序信息、状态</a:t>
            </a:r>
            <a:endParaRPr lang="en-US" altLang="zh-CN" dirty="0"/>
          </a:p>
          <a:p>
            <a:pPr lvl="1"/>
            <a:r>
              <a:rPr lang="zh-CN" altLang="en-US" dirty="0"/>
              <a:t>记忆</a:t>
            </a:r>
            <a:endParaRPr lang="en-US" altLang="zh-CN" dirty="0"/>
          </a:p>
          <a:p>
            <a:r>
              <a:rPr lang="zh-CN" altLang="en-US" dirty="0"/>
              <a:t>生成对抗网络</a:t>
            </a:r>
            <a:endParaRPr lang="en-US" altLang="zh-CN" dirty="0"/>
          </a:p>
          <a:p>
            <a:pPr lvl="1"/>
            <a:r>
              <a:rPr lang="zh-CN" altLang="en-US" dirty="0"/>
              <a:t>博弈思想</a:t>
            </a:r>
            <a:endParaRPr lang="en-US" altLang="zh-CN" dirty="0"/>
          </a:p>
          <a:p>
            <a:pPr lvl="1"/>
            <a:r>
              <a:rPr lang="zh-CN" altLang="en-US" dirty="0"/>
              <a:t>最大似然估计、显式概率密度估计、隐式概率密度估计</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1241090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7C1E1B-005E-45CF-B11A-413E33BDCE04}"/>
              </a:ext>
            </a:extLst>
          </p:cNvPr>
          <p:cNvPicPr>
            <a:picLocks noChangeAspect="1"/>
          </p:cNvPicPr>
          <p:nvPr/>
        </p:nvPicPr>
        <p:blipFill>
          <a:blip r:embed="rId3"/>
          <a:stretch>
            <a:fillRect/>
          </a:stretch>
        </p:blipFill>
        <p:spPr>
          <a:xfrm>
            <a:off x="0" y="0"/>
            <a:ext cx="7648575" cy="3629025"/>
          </a:xfrm>
          <a:prstGeom prst="rect">
            <a:avLst/>
          </a:prstGeom>
        </p:spPr>
      </p:pic>
      <p:pic>
        <p:nvPicPr>
          <p:cNvPr id="6" name="图片 5">
            <a:extLst>
              <a:ext uri="{FF2B5EF4-FFF2-40B4-BE49-F238E27FC236}">
                <a16:creationId xmlns:a16="http://schemas.microsoft.com/office/drawing/2014/main" id="{B6A807D3-036C-49B0-A7FC-916A8F65E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5829" y="0"/>
            <a:ext cx="4746171" cy="3629024"/>
          </a:xfrm>
          <a:prstGeom prst="rect">
            <a:avLst/>
          </a:prstGeom>
        </p:spPr>
      </p:pic>
      <p:pic>
        <p:nvPicPr>
          <p:cNvPr id="8" name="图片 7">
            <a:extLst>
              <a:ext uri="{FF2B5EF4-FFF2-40B4-BE49-F238E27FC236}">
                <a16:creationId xmlns:a16="http://schemas.microsoft.com/office/drawing/2014/main" id="{CB753145-022A-496E-889C-72046E8A1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759" y="3629024"/>
            <a:ext cx="5651241" cy="3228976"/>
          </a:xfrm>
          <a:prstGeom prst="rect">
            <a:avLst/>
          </a:prstGeom>
        </p:spPr>
      </p:pic>
      <p:pic>
        <p:nvPicPr>
          <p:cNvPr id="9" name="图片 8">
            <a:extLst>
              <a:ext uri="{FF2B5EF4-FFF2-40B4-BE49-F238E27FC236}">
                <a16:creationId xmlns:a16="http://schemas.microsoft.com/office/drawing/2014/main" id="{8678A896-123B-4A8C-9C41-A5FF396B5104}"/>
              </a:ext>
            </a:extLst>
          </p:cNvPr>
          <p:cNvPicPr>
            <a:picLocks noChangeAspect="1"/>
          </p:cNvPicPr>
          <p:nvPr/>
        </p:nvPicPr>
        <p:blipFill rotWithShape="1">
          <a:blip r:embed="rId6"/>
          <a:srcRect l="13020" t="-1993" r="12004" b="1993"/>
          <a:stretch/>
        </p:blipFill>
        <p:spPr>
          <a:xfrm>
            <a:off x="0" y="3605212"/>
            <a:ext cx="7445829" cy="3276600"/>
          </a:xfrm>
          <a:prstGeom prst="rect">
            <a:avLst/>
          </a:prstGeom>
        </p:spPr>
      </p:pic>
    </p:spTree>
    <p:extLst>
      <p:ext uri="{BB962C8B-B14F-4D97-AF65-F5344CB8AC3E}">
        <p14:creationId xmlns:p14="http://schemas.microsoft.com/office/powerpoint/2010/main" val="81841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C31ED-1300-4353-B53B-13E955F37C8F}"/>
              </a:ext>
            </a:extLst>
          </p:cNvPr>
          <p:cNvSpPr>
            <a:spLocks noGrp="1"/>
          </p:cNvSpPr>
          <p:nvPr>
            <p:ph type="title"/>
          </p:nvPr>
        </p:nvSpPr>
        <p:spPr/>
        <p:txBody>
          <a:bodyPr/>
          <a:lstStyle/>
          <a:p>
            <a:r>
              <a:rPr lang="en-US" altLang="zh-CN" dirty="0">
                <a:latin typeface="Constantia" panose="02030602050306030303" pitchFamily="18" charset="0"/>
              </a:rPr>
              <a:t>If you want to take this way......</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7CFEE1A5-D71B-4F36-B6C1-C5C5B09DAFF7}"/>
              </a:ext>
            </a:extLst>
          </p:cNvPr>
          <p:cNvSpPr>
            <a:spLocks noGrp="1"/>
          </p:cNvSpPr>
          <p:nvPr>
            <p:ph idx="1"/>
          </p:nvPr>
        </p:nvSpPr>
        <p:spPr>
          <a:xfrm>
            <a:off x="838200" y="1582056"/>
            <a:ext cx="10515600" cy="5275943"/>
          </a:xfrm>
        </p:spPr>
        <p:txBody>
          <a:bodyPr>
            <a:normAutofit/>
          </a:bodyPr>
          <a:lstStyle/>
          <a:p>
            <a:r>
              <a:rPr lang="en-US" altLang="zh-CN" dirty="0">
                <a:latin typeface="Constantia" panose="02030602050306030303" pitchFamily="18" charset="0"/>
              </a:rPr>
              <a:t>Always eager to learn!!!!!!</a:t>
            </a:r>
          </a:p>
          <a:p>
            <a:r>
              <a:rPr lang="en-US" altLang="zh-CN" dirty="0">
                <a:latin typeface="Constantia" panose="02030602050306030303" pitchFamily="18" charset="0"/>
              </a:rPr>
              <a:t>Think differently, criticize and discover</a:t>
            </a:r>
          </a:p>
          <a:p>
            <a:r>
              <a:rPr lang="zh-CN" altLang="en-US" dirty="0"/>
              <a:t>数学基础：</a:t>
            </a:r>
            <a:endParaRPr lang="en-US" altLang="zh-CN" dirty="0"/>
          </a:p>
          <a:p>
            <a:pPr lvl="1"/>
            <a:r>
              <a:rPr lang="zh-CN" altLang="en-US" dirty="0"/>
              <a:t>概统知识和思想均要牢牢掌握</a:t>
            </a:r>
            <a:endParaRPr lang="en-US" altLang="zh-CN" dirty="0"/>
          </a:p>
          <a:p>
            <a:pPr lvl="1"/>
            <a:r>
              <a:rPr lang="zh-CN" altLang="en-US" dirty="0"/>
              <a:t>线代、高数必须学透，最好自学高代、淑芬</a:t>
            </a:r>
            <a:endParaRPr lang="en-US" altLang="zh-CN" dirty="0"/>
          </a:p>
          <a:p>
            <a:pPr lvl="1"/>
            <a:r>
              <a:rPr lang="zh-CN" altLang="en-US" dirty="0"/>
              <a:t>离散数学</a:t>
            </a:r>
            <a:endParaRPr lang="en-US" altLang="zh-CN" dirty="0"/>
          </a:p>
          <a:p>
            <a:r>
              <a:rPr lang="zh-CN" altLang="en-US" dirty="0"/>
              <a:t>论文学习能力（包括英语能力和总结技巧）、交流能力</a:t>
            </a:r>
            <a:endParaRPr lang="en-US" altLang="zh-CN" dirty="0"/>
          </a:p>
          <a:p>
            <a:r>
              <a:rPr lang="zh-CN" altLang="en-US" dirty="0"/>
              <a:t>神经网络理论知识</a:t>
            </a:r>
            <a:endParaRPr lang="en-US" altLang="zh-CN" dirty="0"/>
          </a:p>
          <a:p>
            <a:r>
              <a:rPr lang="zh-CN" altLang="en-US" dirty="0"/>
              <a:t>代码能力</a:t>
            </a:r>
            <a:endParaRPr lang="en-US" altLang="zh-CN" dirty="0"/>
          </a:p>
          <a:p>
            <a:r>
              <a:rPr lang="zh-CN" altLang="en-US" dirty="0"/>
              <a:t>小方向所需的其他知识与能力</a:t>
            </a:r>
            <a:endParaRPr lang="en-US" altLang="zh-CN" dirty="0"/>
          </a:p>
          <a:p>
            <a:endParaRPr lang="zh-CN" altLang="en-US" dirty="0"/>
          </a:p>
        </p:txBody>
      </p:sp>
    </p:spTree>
    <p:extLst>
      <p:ext uri="{BB962C8B-B14F-4D97-AF65-F5344CB8AC3E}">
        <p14:creationId xmlns:p14="http://schemas.microsoft.com/office/powerpoint/2010/main" val="32696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297C0-30A6-4418-AC58-736F3EEF90DF}"/>
              </a:ext>
            </a:extLst>
          </p:cNvPr>
          <p:cNvSpPr>
            <a:spLocks noGrp="1"/>
          </p:cNvSpPr>
          <p:nvPr>
            <p:ph type="title"/>
          </p:nvPr>
        </p:nvSpPr>
        <p:spPr/>
        <p:txBody>
          <a:bodyPr/>
          <a:lstStyle/>
          <a:p>
            <a:r>
              <a:rPr lang="en-US" altLang="zh-CN" dirty="0">
                <a:latin typeface="Constantia" panose="02030602050306030303" pitchFamily="18" charset="0"/>
              </a:rPr>
              <a:t>0 Distinguish the Concepts</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7ABE4667-EAA7-4FE2-A924-4B5B6CA5C877}"/>
              </a:ext>
            </a:extLst>
          </p:cNvPr>
          <p:cNvSpPr>
            <a:spLocks noGrp="1"/>
          </p:cNvSpPr>
          <p:nvPr>
            <p:ph idx="1"/>
          </p:nvPr>
        </p:nvSpPr>
        <p:spPr>
          <a:xfrm>
            <a:off x="174171" y="1825625"/>
            <a:ext cx="11179629" cy="4351338"/>
          </a:xfrm>
        </p:spPr>
        <p:txBody>
          <a:bodyPr/>
          <a:lstStyle/>
          <a:p>
            <a:r>
              <a:rPr lang="zh-CN" altLang="en-US" dirty="0"/>
              <a:t>人工智能</a:t>
            </a:r>
            <a:r>
              <a:rPr lang="en-US" altLang="zh-CN" dirty="0"/>
              <a:t>(AI)</a:t>
            </a:r>
            <a:r>
              <a:rPr lang="zh-CN" altLang="en-US" dirty="0"/>
              <a:t>：让计算机像人类一样</a:t>
            </a:r>
            <a:r>
              <a:rPr lang="zh-CN" altLang="en-US" dirty="0">
                <a:solidFill>
                  <a:srgbClr val="FF0000"/>
                </a:solidFill>
              </a:rPr>
              <a:t>解决复杂问题</a:t>
            </a:r>
            <a:r>
              <a:rPr lang="zh-CN" altLang="en-US" dirty="0"/>
              <a:t>的各种计算机技术。</a:t>
            </a:r>
            <a:endParaRPr lang="en-US" altLang="zh-CN" dirty="0"/>
          </a:p>
          <a:p>
            <a:r>
              <a:rPr lang="zh-CN" altLang="en-US" dirty="0"/>
              <a:t>机器学习</a:t>
            </a:r>
            <a:r>
              <a:rPr lang="en-US" altLang="zh-CN" dirty="0"/>
              <a:t>(ML)</a:t>
            </a:r>
            <a:r>
              <a:rPr lang="zh-CN" altLang="en-US" dirty="0"/>
              <a:t>：如何让机器自动</a:t>
            </a:r>
            <a:r>
              <a:rPr lang="zh-CN" altLang="en-US" dirty="0">
                <a:solidFill>
                  <a:srgbClr val="FF0000"/>
                </a:solidFill>
              </a:rPr>
              <a:t>学习出模型或规则</a:t>
            </a:r>
            <a:r>
              <a:rPr lang="zh-CN" altLang="en-US" dirty="0"/>
              <a:t>来解决实际问题。</a:t>
            </a:r>
            <a:endParaRPr lang="en-US" altLang="zh-CN" dirty="0"/>
          </a:p>
          <a:p>
            <a:r>
              <a:rPr lang="zh-CN" altLang="en-US" dirty="0"/>
              <a:t>深度学习</a:t>
            </a:r>
            <a:r>
              <a:rPr lang="en-US" altLang="zh-CN" dirty="0"/>
              <a:t>(DL)</a:t>
            </a:r>
            <a:r>
              <a:rPr lang="zh-CN" altLang="en-US" dirty="0"/>
              <a:t>：用神经网络方法，学习样本数据的</a:t>
            </a:r>
            <a:r>
              <a:rPr lang="zh-CN" altLang="en-US" dirty="0">
                <a:solidFill>
                  <a:srgbClr val="FF0000"/>
                </a:solidFill>
              </a:rPr>
              <a:t>内在规律和表示层次</a:t>
            </a:r>
            <a:r>
              <a:rPr lang="zh-CN" altLang="en-US" dirty="0"/>
              <a:t>，它的最终目标是让机器能够像人一样具有分析学习能力，能够</a:t>
            </a:r>
            <a:r>
              <a:rPr lang="zh-CN" altLang="en-US" dirty="0">
                <a:solidFill>
                  <a:srgbClr val="FF0000"/>
                </a:solidFill>
              </a:rPr>
              <a:t>识别文字、图像和声音等数据</a:t>
            </a:r>
            <a:r>
              <a:rPr lang="zh-CN" altLang="en-US" dirty="0"/>
              <a:t>。</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A901DBE8-06CF-420A-882C-CD445B29B05D}"/>
              </a:ext>
            </a:extLst>
          </p:cNvPr>
          <p:cNvPicPr>
            <a:picLocks noChangeAspect="1"/>
          </p:cNvPicPr>
          <p:nvPr/>
        </p:nvPicPr>
        <p:blipFill rotWithShape="1">
          <a:blip r:embed="rId3">
            <a:extLst>
              <a:ext uri="{28A0092B-C50C-407E-A947-70E740481C1C}">
                <a14:useLocalDpi xmlns:a14="http://schemas.microsoft.com/office/drawing/2010/main" val="0"/>
              </a:ext>
            </a:extLst>
          </a:blip>
          <a:srcRect l="19863" t="32790" r="21667" b="27210"/>
          <a:stretch/>
        </p:blipFill>
        <p:spPr>
          <a:xfrm>
            <a:off x="6634083" y="3685591"/>
            <a:ext cx="5253117" cy="2695316"/>
          </a:xfrm>
          <a:prstGeom prst="rect">
            <a:avLst/>
          </a:prstGeom>
        </p:spPr>
      </p:pic>
      <p:sp>
        <p:nvSpPr>
          <p:cNvPr id="6" name="文本框 5">
            <a:extLst>
              <a:ext uri="{FF2B5EF4-FFF2-40B4-BE49-F238E27FC236}">
                <a16:creationId xmlns:a16="http://schemas.microsoft.com/office/drawing/2014/main" id="{191D6387-D63F-4A03-93A3-58F3673EACD3}"/>
              </a:ext>
            </a:extLst>
          </p:cNvPr>
          <p:cNvSpPr txBox="1"/>
          <p:nvPr/>
        </p:nvSpPr>
        <p:spPr>
          <a:xfrm>
            <a:off x="6634083" y="6380907"/>
            <a:ext cx="5253117" cy="369332"/>
          </a:xfrm>
          <a:prstGeom prst="rect">
            <a:avLst/>
          </a:prstGeom>
          <a:noFill/>
        </p:spPr>
        <p:txBody>
          <a:bodyPr wrap="square" rtlCol="0">
            <a:spAutoFit/>
          </a:bodyPr>
          <a:lstStyle/>
          <a:p>
            <a:pPr algn="ctr"/>
            <a:r>
              <a:rPr lang="zh-CN" altLang="en-US" dirty="0"/>
              <a:t>图</a:t>
            </a:r>
            <a:r>
              <a:rPr lang="en-US" altLang="zh-CN" dirty="0"/>
              <a:t>1  </a:t>
            </a:r>
            <a:r>
              <a:rPr lang="zh-CN" altLang="en-US" dirty="0"/>
              <a:t>人工智能相关领域关系图</a:t>
            </a:r>
          </a:p>
        </p:txBody>
      </p:sp>
    </p:spTree>
    <p:extLst>
      <p:ext uri="{BB962C8B-B14F-4D97-AF65-F5344CB8AC3E}">
        <p14:creationId xmlns:p14="http://schemas.microsoft.com/office/powerpoint/2010/main" val="83317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7AD18-0F01-48D5-8563-20DBF46DC7C0}"/>
              </a:ext>
            </a:extLst>
          </p:cNvPr>
          <p:cNvSpPr>
            <a:spLocks noGrp="1"/>
          </p:cNvSpPr>
          <p:nvPr>
            <p:ph type="title"/>
          </p:nvPr>
        </p:nvSpPr>
        <p:spPr/>
        <p:txBody>
          <a:bodyPr/>
          <a:lstStyle/>
          <a:p>
            <a:r>
              <a:rPr lang="en-US" altLang="zh-CN" dirty="0">
                <a:latin typeface="Constantia" panose="02030602050306030303" pitchFamily="18" charset="0"/>
              </a:rPr>
              <a:t>1 Machine Learning</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71FC784D-4D20-42DA-8094-CC527315A54D}"/>
              </a:ext>
            </a:extLst>
          </p:cNvPr>
          <p:cNvSpPr>
            <a:spLocks noGrp="1"/>
          </p:cNvSpPr>
          <p:nvPr>
            <p:ph idx="1"/>
          </p:nvPr>
        </p:nvSpPr>
        <p:spPr/>
        <p:txBody>
          <a:bodyPr/>
          <a:lstStyle/>
          <a:p>
            <a:r>
              <a:rPr lang="en-US" altLang="zh-CN" dirty="0"/>
              <a:t>AI</a:t>
            </a:r>
            <a:r>
              <a:rPr lang="zh-CN" altLang="en-US" dirty="0"/>
              <a:t>最重要的一个子领域</a:t>
            </a:r>
            <a:endParaRPr lang="en-US" altLang="zh-CN" dirty="0"/>
          </a:p>
          <a:p>
            <a:r>
              <a:rPr lang="zh-CN" altLang="en-US" dirty="0"/>
              <a:t>研究的是如何让机器自动</a:t>
            </a:r>
            <a:r>
              <a:rPr lang="zh-CN" altLang="en-US" dirty="0">
                <a:solidFill>
                  <a:srgbClr val="FF0000"/>
                </a:solidFill>
              </a:rPr>
              <a:t>学习出模型或规则</a:t>
            </a:r>
            <a:r>
              <a:rPr lang="zh-CN" altLang="en-US" dirty="0"/>
              <a:t>来解决实际问题</a:t>
            </a:r>
            <a:endParaRPr lang="en-US" altLang="zh-CN" dirty="0"/>
          </a:p>
          <a:p>
            <a:r>
              <a:rPr lang="zh-CN" altLang="en-US" dirty="0"/>
              <a:t>主流方法：基于</a:t>
            </a:r>
            <a:r>
              <a:rPr lang="zh-CN" altLang="en-US" dirty="0">
                <a:solidFill>
                  <a:srgbClr val="FF0000"/>
                </a:solidFill>
              </a:rPr>
              <a:t>统计方法</a:t>
            </a:r>
            <a:r>
              <a:rPr lang="zh-CN" altLang="en-US" dirty="0"/>
              <a:t>的模型</a:t>
            </a:r>
            <a:endParaRPr lang="en-US" altLang="zh-CN" dirty="0"/>
          </a:p>
          <a:p>
            <a:pPr lvl="1"/>
            <a:r>
              <a:rPr lang="zh-CN" altLang="en-US" dirty="0"/>
              <a:t>逻辑回归</a:t>
            </a:r>
            <a:endParaRPr lang="en-US" altLang="zh-CN" dirty="0"/>
          </a:p>
          <a:p>
            <a:pPr lvl="1"/>
            <a:r>
              <a:rPr lang="zh-CN" altLang="en-US" dirty="0"/>
              <a:t>朴素</a:t>
            </a:r>
            <a:r>
              <a:rPr lang="en-US" altLang="zh-CN" dirty="0"/>
              <a:t>Bayes</a:t>
            </a:r>
            <a:r>
              <a:rPr lang="zh-CN" altLang="en-US" dirty="0"/>
              <a:t>分类器</a:t>
            </a:r>
            <a:endParaRPr lang="en-US" altLang="zh-CN" dirty="0"/>
          </a:p>
          <a:p>
            <a:pPr lvl="1"/>
            <a:r>
              <a:rPr lang="zh-CN" altLang="en-US" dirty="0"/>
              <a:t>隐马尔科夫模型</a:t>
            </a:r>
          </a:p>
        </p:txBody>
      </p:sp>
    </p:spTree>
    <p:extLst>
      <p:ext uri="{BB962C8B-B14F-4D97-AF65-F5344CB8AC3E}">
        <p14:creationId xmlns:p14="http://schemas.microsoft.com/office/powerpoint/2010/main" val="2867064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B37E-8887-4D00-B766-5C23AEB07D24}"/>
              </a:ext>
            </a:extLst>
          </p:cNvPr>
          <p:cNvSpPr>
            <a:spLocks noGrp="1"/>
          </p:cNvSpPr>
          <p:nvPr>
            <p:ph type="title"/>
          </p:nvPr>
        </p:nvSpPr>
        <p:spPr/>
        <p:txBody>
          <a:bodyPr/>
          <a:lstStyle/>
          <a:p>
            <a:r>
              <a:rPr lang="en-US" altLang="zh-CN" dirty="0">
                <a:latin typeface="Constantia" panose="02030602050306030303" pitchFamily="18" charset="0"/>
              </a:rPr>
              <a:t>1.1 Fundamental Concepts</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63525247-6B66-486E-8A5C-7BD0AB3A9DB8}"/>
              </a:ext>
            </a:extLst>
          </p:cNvPr>
          <p:cNvSpPr>
            <a:spLocks noGrp="1"/>
          </p:cNvSpPr>
          <p:nvPr>
            <p:ph idx="1"/>
          </p:nvPr>
        </p:nvSpPr>
        <p:spPr/>
        <p:txBody>
          <a:bodyPr/>
          <a:lstStyle/>
          <a:p>
            <a:r>
              <a:rPr lang="zh-CN" altLang="en-US" dirty="0"/>
              <a:t>与一般编程区别：亲自做 </a:t>
            </a:r>
            <a:r>
              <a:rPr lang="en-US" altLang="zh-CN" dirty="0"/>
              <a:t>&amp; </a:t>
            </a:r>
            <a:r>
              <a:rPr lang="zh-CN" altLang="en-US" dirty="0"/>
              <a:t>教别人做</a:t>
            </a:r>
            <a:endParaRPr lang="en-US" altLang="zh-CN" dirty="0"/>
          </a:p>
          <a:p>
            <a:r>
              <a:rPr lang="zh-CN" altLang="en-US" dirty="0"/>
              <a:t>建立一个模型（可以看作函数）</a:t>
            </a:r>
            <a:endParaRPr lang="en-US" altLang="zh-CN" dirty="0"/>
          </a:p>
          <a:p>
            <a:pPr lvl="1"/>
            <a:r>
              <a:rPr lang="zh-CN" altLang="en-US" dirty="0"/>
              <a:t>输入：一个向量</a:t>
            </a:r>
            <a:endParaRPr lang="en-US" altLang="zh-CN" dirty="0"/>
          </a:p>
          <a:p>
            <a:pPr lvl="1"/>
            <a:r>
              <a:rPr lang="zh-CN" altLang="en-US" dirty="0"/>
              <a:t>输出：离散值</a:t>
            </a:r>
            <a:r>
              <a:rPr lang="en-US" altLang="zh-CN" dirty="0"/>
              <a:t>-&gt;</a:t>
            </a:r>
            <a:r>
              <a:rPr lang="zh-CN" altLang="en-US" dirty="0"/>
              <a:t>分类；连续值</a:t>
            </a:r>
            <a:r>
              <a:rPr lang="en-US" altLang="zh-CN" dirty="0"/>
              <a:t>-&gt;</a:t>
            </a:r>
            <a:r>
              <a:rPr lang="zh-CN" altLang="en-US" dirty="0"/>
              <a:t>回归</a:t>
            </a:r>
            <a:endParaRPr lang="en-US" altLang="zh-CN" dirty="0"/>
          </a:p>
          <a:p>
            <a:r>
              <a:rPr lang="zh-CN" altLang="en-US" dirty="0"/>
              <a:t>不断调整函数的</a:t>
            </a:r>
            <a:r>
              <a:rPr lang="zh-CN" altLang="en-US" dirty="0">
                <a:solidFill>
                  <a:srgbClr val="FF0000"/>
                </a:solidFill>
              </a:rPr>
              <a:t>参数</a:t>
            </a:r>
            <a:r>
              <a:rPr lang="zh-CN" altLang="en-US" dirty="0"/>
              <a:t>，使得输出尽量接近正确答案</a:t>
            </a:r>
            <a:endParaRPr lang="en-US" altLang="zh-CN" dirty="0"/>
          </a:p>
          <a:p>
            <a:r>
              <a:rPr lang="zh-CN" altLang="en-US" dirty="0"/>
              <a:t>用</a:t>
            </a:r>
            <a:r>
              <a:rPr lang="zh-CN" altLang="en-US" dirty="0">
                <a:solidFill>
                  <a:srgbClr val="FF0000"/>
                </a:solidFill>
              </a:rPr>
              <a:t>损失函数</a:t>
            </a:r>
            <a:r>
              <a:rPr lang="zh-CN" altLang="en-US" dirty="0"/>
              <a:t>量化错的程度，调参使得损失函数最小</a:t>
            </a:r>
            <a:endParaRPr lang="en-US" altLang="zh-CN" dirty="0"/>
          </a:p>
          <a:p>
            <a:r>
              <a:rPr lang="zh-CN" altLang="en-US" dirty="0"/>
              <a:t>重点：</a:t>
            </a:r>
            <a:r>
              <a:rPr lang="zh-CN" altLang="en-US" b="1" dirty="0">
                <a:solidFill>
                  <a:srgbClr val="FF0000"/>
                </a:solidFill>
              </a:rPr>
              <a:t>泛化能力，学到本质</a:t>
            </a:r>
            <a:endParaRPr lang="en-US" altLang="zh-CN" b="1" dirty="0">
              <a:solidFill>
                <a:srgbClr val="FF0000"/>
              </a:solidFill>
            </a:endParaRPr>
          </a:p>
        </p:txBody>
      </p:sp>
      <p:pic>
        <p:nvPicPr>
          <p:cNvPr id="5" name="图片 4">
            <a:extLst>
              <a:ext uri="{FF2B5EF4-FFF2-40B4-BE49-F238E27FC236}">
                <a16:creationId xmlns:a16="http://schemas.microsoft.com/office/drawing/2014/main" id="{2DCA3FB6-7AC6-4FEE-8A1D-9D924FD859E0}"/>
              </a:ext>
            </a:extLst>
          </p:cNvPr>
          <p:cNvPicPr>
            <a:picLocks noChangeAspect="1"/>
          </p:cNvPicPr>
          <p:nvPr/>
        </p:nvPicPr>
        <p:blipFill rotWithShape="1">
          <a:blip r:embed="rId3">
            <a:extLst>
              <a:ext uri="{28A0092B-C50C-407E-A947-70E740481C1C}">
                <a14:useLocalDpi xmlns:a14="http://schemas.microsoft.com/office/drawing/2010/main" val="0"/>
              </a:ext>
            </a:extLst>
          </a:blip>
          <a:srcRect l="10317" t="36551" r="7619" b="30370"/>
          <a:stretch/>
        </p:blipFill>
        <p:spPr>
          <a:xfrm>
            <a:off x="6937829" y="1690688"/>
            <a:ext cx="5254171" cy="1909088"/>
          </a:xfrm>
          <a:prstGeom prst="rect">
            <a:avLst/>
          </a:prstGeom>
        </p:spPr>
      </p:pic>
    </p:spTree>
    <p:extLst>
      <p:ext uri="{BB962C8B-B14F-4D97-AF65-F5344CB8AC3E}">
        <p14:creationId xmlns:p14="http://schemas.microsoft.com/office/powerpoint/2010/main" val="299380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E533E-21BD-47D0-9D5A-7B1785009525}"/>
              </a:ext>
            </a:extLst>
          </p:cNvPr>
          <p:cNvSpPr>
            <a:spLocks noGrp="1"/>
          </p:cNvSpPr>
          <p:nvPr>
            <p:ph type="title"/>
          </p:nvPr>
        </p:nvSpPr>
        <p:spPr/>
        <p:txBody>
          <a:bodyPr/>
          <a:lstStyle/>
          <a:p>
            <a:r>
              <a:rPr lang="en-US" altLang="zh-CN" dirty="0">
                <a:latin typeface="Constantia" panose="02030602050306030303" pitchFamily="18" charset="0"/>
              </a:rPr>
              <a:t>1.2 Categories of ML</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2375764A-C24A-421E-9172-8EA2D0D6A15D}"/>
              </a:ext>
            </a:extLst>
          </p:cNvPr>
          <p:cNvSpPr>
            <a:spLocks noGrp="1"/>
          </p:cNvSpPr>
          <p:nvPr>
            <p:ph idx="1"/>
          </p:nvPr>
        </p:nvSpPr>
        <p:spPr/>
        <p:txBody>
          <a:bodyPr/>
          <a:lstStyle/>
          <a:p>
            <a:r>
              <a:rPr lang="zh-CN" altLang="en-US" dirty="0"/>
              <a:t>监督学习，如上所述</a:t>
            </a:r>
            <a:endParaRPr lang="en-US" altLang="zh-CN" dirty="0"/>
          </a:p>
          <a:p>
            <a:r>
              <a:rPr lang="zh-CN" altLang="en-US" dirty="0"/>
              <a:t>无监督学习：不给答案、只给数据，计算机自己总结规律</a:t>
            </a:r>
            <a:endParaRPr lang="en-US" altLang="zh-CN" dirty="0"/>
          </a:p>
          <a:p>
            <a:r>
              <a:rPr lang="zh-CN" altLang="en-US" dirty="0"/>
              <a:t>强化学习：有答案，但做完再告诉你做得怎么样</a:t>
            </a:r>
          </a:p>
        </p:txBody>
      </p:sp>
    </p:spTree>
    <p:extLst>
      <p:ext uri="{BB962C8B-B14F-4D97-AF65-F5344CB8AC3E}">
        <p14:creationId xmlns:p14="http://schemas.microsoft.com/office/powerpoint/2010/main" val="100235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23415-D920-469C-A29F-E260D5C7C9B4}"/>
              </a:ext>
            </a:extLst>
          </p:cNvPr>
          <p:cNvSpPr>
            <a:spLocks noGrp="1"/>
          </p:cNvSpPr>
          <p:nvPr>
            <p:ph type="title"/>
          </p:nvPr>
        </p:nvSpPr>
        <p:spPr>
          <a:xfrm>
            <a:off x="838200" y="365125"/>
            <a:ext cx="10515600" cy="1325563"/>
          </a:xfrm>
        </p:spPr>
        <p:txBody>
          <a:bodyPr/>
          <a:lstStyle/>
          <a:p>
            <a:r>
              <a:rPr lang="en-US" altLang="zh-CN" dirty="0">
                <a:latin typeface="Constantia" panose="02030602050306030303" pitchFamily="18" charset="0"/>
              </a:rPr>
              <a:t>1.2.1 Supervised</a:t>
            </a:r>
            <a:r>
              <a:rPr lang="zh-CN" altLang="en-US" dirty="0">
                <a:latin typeface="Constantia" panose="02030602050306030303" pitchFamily="18" charset="0"/>
              </a:rPr>
              <a:t> </a:t>
            </a:r>
            <a:r>
              <a:rPr lang="en-US" altLang="zh-CN" dirty="0">
                <a:latin typeface="Constantia" panose="02030602050306030303" pitchFamily="18" charset="0"/>
              </a:rPr>
              <a:t>Learning</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6BEF7E5C-0053-47A9-AEAA-79400C0C94A1}"/>
              </a:ext>
            </a:extLst>
          </p:cNvPr>
          <p:cNvSpPr>
            <a:spLocks noGrp="1"/>
          </p:cNvSpPr>
          <p:nvPr>
            <p:ph idx="1"/>
          </p:nvPr>
        </p:nvSpPr>
        <p:spPr>
          <a:xfrm>
            <a:off x="446314" y="1433738"/>
            <a:ext cx="10515600" cy="5424261"/>
          </a:xfrm>
        </p:spPr>
        <p:txBody>
          <a:bodyPr>
            <a:normAutofit/>
          </a:bodyPr>
          <a:lstStyle/>
          <a:p>
            <a:r>
              <a:rPr lang="zh-CN" altLang="en-US" dirty="0"/>
              <a:t>根据</a:t>
            </a:r>
            <a:r>
              <a:rPr lang="zh-CN" altLang="en-US" dirty="0">
                <a:solidFill>
                  <a:srgbClr val="FF0000"/>
                </a:solidFill>
              </a:rPr>
              <a:t>输出连续或是离散</a:t>
            </a:r>
            <a:r>
              <a:rPr lang="zh-CN" altLang="en-US" dirty="0"/>
              <a:t>，分</a:t>
            </a:r>
            <a:r>
              <a:rPr lang="zh-CN" altLang="en-US" dirty="0">
                <a:solidFill>
                  <a:srgbClr val="FF0000"/>
                </a:solidFill>
              </a:rPr>
              <a:t>回归 </a:t>
            </a:r>
            <a:r>
              <a:rPr lang="en-US" altLang="zh-CN" dirty="0">
                <a:solidFill>
                  <a:srgbClr val="FF0000"/>
                </a:solidFill>
              </a:rPr>
              <a:t>&amp; </a:t>
            </a:r>
            <a:r>
              <a:rPr lang="zh-CN" altLang="en-US" dirty="0">
                <a:solidFill>
                  <a:srgbClr val="FF0000"/>
                </a:solidFill>
              </a:rPr>
              <a:t>分类</a:t>
            </a:r>
            <a:endParaRPr lang="en-US" altLang="zh-CN" dirty="0">
              <a:solidFill>
                <a:srgbClr val="FF0000"/>
              </a:solidFill>
            </a:endParaRPr>
          </a:p>
          <a:p>
            <a:r>
              <a:rPr lang="zh-CN" altLang="en-US" dirty="0"/>
              <a:t>预测温度：回归；垃圾邮件分类：分类</a:t>
            </a:r>
            <a:endParaRPr lang="en-US" altLang="zh-CN" dirty="0"/>
          </a:p>
          <a:p>
            <a:r>
              <a:rPr lang="zh-CN" altLang="en-US" dirty="0"/>
              <a:t>输入和输出有多种情况：</a:t>
            </a:r>
            <a:endParaRPr lang="en-US" altLang="zh-CN" dirty="0"/>
          </a:p>
          <a:p>
            <a:pPr lvl="1"/>
            <a:r>
              <a:rPr lang="zh-CN" altLang="en-US" dirty="0"/>
              <a:t>输入 </a:t>
            </a:r>
            <a:r>
              <a:rPr lang="en-US" altLang="zh-CN" dirty="0"/>
              <a:t>&amp; </a:t>
            </a:r>
            <a:r>
              <a:rPr lang="zh-CN" altLang="en-US" dirty="0"/>
              <a:t>输出均为序列   </a:t>
            </a:r>
            <a:r>
              <a:rPr lang="en-US" altLang="zh-CN" dirty="0"/>
              <a:t>e.g. NLP</a:t>
            </a:r>
            <a:r>
              <a:rPr lang="zh-CN" altLang="en-US" dirty="0"/>
              <a:t>中的词性标注</a:t>
            </a:r>
            <a:endParaRPr lang="en-US" altLang="zh-CN" dirty="0"/>
          </a:p>
          <a:p>
            <a:pPr lvl="1"/>
            <a:r>
              <a:rPr lang="zh-CN" altLang="en-US" dirty="0"/>
              <a:t>输入输出长度不等   </a:t>
            </a:r>
            <a:r>
              <a:rPr lang="en-US" altLang="zh-CN" dirty="0"/>
              <a:t>e.g. </a:t>
            </a:r>
            <a:r>
              <a:rPr lang="zh-CN" altLang="en-US" dirty="0"/>
              <a:t>语音识别</a:t>
            </a:r>
            <a:endParaRPr lang="en-US" altLang="zh-CN" dirty="0"/>
          </a:p>
          <a:p>
            <a:pPr lvl="1"/>
            <a:r>
              <a:rPr lang="zh-CN" altLang="en-US" dirty="0"/>
              <a:t>输出是复杂结构   </a:t>
            </a:r>
            <a:r>
              <a:rPr lang="en-US" altLang="zh-CN" dirty="0"/>
              <a:t>e.g. </a:t>
            </a:r>
            <a:r>
              <a:rPr lang="zh-CN" altLang="en-US" dirty="0"/>
              <a:t>句法分析</a:t>
            </a:r>
            <a:endParaRPr lang="en-US" altLang="zh-CN" dirty="0"/>
          </a:p>
          <a:p>
            <a:r>
              <a:rPr lang="zh-CN" altLang="en-US" dirty="0"/>
              <a:t>常见模型：</a:t>
            </a:r>
            <a:endParaRPr lang="en-US" altLang="zh-CN" dirty="0"/>
          </a:p>
          <a:p>
            <a:pPr lvl="1"/>
            <a:r>
              <a:rPr lang="zh-CN" altLang="en-US" dirty="0"/>
              <a:t>朴素</a:t>
            </a:r>
            <a:r>
              <a:rPr lang="en-US" altLang="zh-CN" dirty="0"/>
              <a:t>Bayes</a:t>
            </a:r>
            <a:r>
              <a:rPr lang="zh-CN" altLang="en-US" dirty="0"/>
              <a:t>分类器</a:t>
            </a:r>
            <a:endParaRPr lang="en-US" altLang="zh-CN" dirty="0"/>
          </a:p>
          <a:p>
            <a:pPr lvl="1"/>
            <a:r>
              <a:rPr lang="zh-CN" altLang="en-US" dirty="0"/>
              <a:t>逻辑回归</a:t>
            </a:r>
            <a:endParaRPr lang="en-US" altLang="zh-CN" dirty="0"/>
          </a:p>
          <a:p>
            <a:pPr lvl="1"/>
            <a:r>
              <a:rPr lang="zh-CN" altLang="en-US" dirty="0"/>
              <a:t>支持向量机</a:t>
            </a:r>
            <a:endParaRPr lang="en-US" altLang="zh-CN" dirty="0"/>
          </a:p>
          <a:p>
            <a:pPr lvl="1"/>
            <a:r>
              <a:rPr lang="zh-CN" altLang="en-US" dirty="0"/>
              <a:t>决策树</a:t>
            </a:r>
            <a:endParaRPr lang="en-US" altLang="zh-CN" dirty="0"/>
          </a:p>
          <a:p>
            <a:pPr lvl="1"/>
            <a:r>
              <a:rPr lang="zh-CN" altLang="en-US" dirty="0"/>
              <a:t>随机森林</a:t>
            </a:r>
          </a:p>
        </p:txBody>
      </p:sp>
    </p:spTree>
    <p:extLst>
      <p:ext uri="{BB962C8B-B14F-4D97-AF65-F5344CB8AC3E}">
        <p14:creationId xmlns:p14="http://schemas.microsoft.com/office/powerpoint/2010/main" val="332211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4E2A0-D697-47E6-AE2A-3938CFD481E5}"/>
              </a:ext>
            </a:extLst>
          </p:cNvPr>
          <p:cNvSpPr>
            <a:spLocks noGrp="1"/>
          </p:cNvSpPr>
          <p:nvPr>
            <p:ph type="title"/>
          </p:nvPr>
        </p:nvSpPr>
        <p:spPr/>
        <p:txBody>
          <a:bodyPr/>
          <a:lstStyle/>
          <a:p>
            <a:r>
              <a:rPr lang="en-US" altLang="zh-CN" dirty="0">
                <a:latin typeface="Constantia" panose="02030602050306030303" pitchFamily="18" charset="0"/>
              </a:rPr>
              <a:t>1.2.2 Unsupervised Learning </a:t>
            </a:r>
            <a:endParaRPr lang="zh-CN" altLang="en-US" dirty="0">
              <a:latin typeface="Constantia" panose="02030602050306030303" pitchFamily="18" charset="0"/>
            </a:endParaRPr>
          </a:p>
        </p:txBody>
      </p:sp>
      <p:sp>
        <p:nvSpPr>
          <p:cNvPr id="3" name="内容占位符 2">
            <a:extLst>
              <a:ext uri="{FF2B5EF4-FFF2-40B4-BE49-F238E27FC236}">
                <a16:creationId xmlns:a16="http://schemas.microsoft.com/office/drawing/2014/main" id="{91F33A82-D9A7-45EF-B766-AA48460BB9FD}"/>
              </a:ext>
            </a:extLst>
          </p:cNvPr>
          <p:cNvSpPr>
            <a:spLocks noGrp="1"/>
          </p:cNvSpPr>
          <p:nvPr>
            <p:ph idx="1"/>
          </p:nvPr>
        </p:nvSpPr>
        <p:spPr>
          <a:xfrm>
            <a:off x="707572" y="1404710"/>
            <a:ext cx="10515600" cy="4351338"/>
          </a:xfrm>
        </p:spPr>
        <p:txBody>
          <a:bodyPr/>
          <a:lstStyle/>
          <a:p>
            <a:r>
              <a:rPr lang="zh-CN" altLang="en-US" dirty="0"/>
              <a:t>训练数据只有输入，没有输出</a:t>
            </a:r>
            <a:endParaRPr lang="en-US" altLang="zh-CN" dirty="0"/>
          </a:p>
          <a:p>
            <a:r>
              <a:rPr lang="zh-CN" altLang="en-US" dirty="0"/>
              <a:t>根据</a:t>
            </a:r>
            <a:r>
              <a:rPr lang="zh-CN" altLang="en-US" dirty="0">
                <a:solidFill>
                  <a:srgbClr val="FF0000"/>
                </a:solidFill>
              </a:rPr>
              <a:t>数据的分布</a:t>
            </a:r>
            <a:r>
              <a:rPr lang="zh-CN" altLang="en-US" dirty="0"/>
              <a:t>发现数据的规律</a:t>
            </a:r>
            <a:endParaRPr lang="en-US" altLang="zh-CN" dirty="0"/>
          </a:p>
          <a:p>
            <a:r>
              <a:rPr lang="zh-CN" altLang="en-US" dirty="0"/>
              <a:t>常见任务：</a:t>
            </a:r>
            <a:endParaRPr lang="en-US" altLang="zh-CN" dirty="0"/>
          </a:p>
          <a:p>
            <a:pPr lvl="1"/>
            <a:r>
              <a:rPr lang="zh-CN" altLang="en-US" dirty="0"/>
              <a:t>降维：把高维的点映射到一个低维空间上，同时</a:t>
            </a:r>
            <a:r>
              <a:rPr lang="zh-CN" altLang="en-US" dirty="0">
                <a:solidFill>
                  <a:srgbClr val="FF0000"/>
                </a:solidFill>
              </a:rPr>
              <a:t>尽可能多的保留信息</a:t>
            </a:r>
            <a:r>
              <a:rPr lang="zh-CN" altLang="en-US" dirty="0"/>
              <a:t>，使得原来离得远</a:t>
            </a:r>
            <a:r>
              <a:rPr lang="en-US" altLang="zh-CN" dirty="0"/>
              <a:t>/</a:t>
            </a:r>
            <a:r>
              <a:rPr lang="zh-CN" altLang="en-US" dirty="0"/>
              <a:t>近的降维后仍然离的远</a:t>
            </a:r>
            <a:r>
              <a:rPr lang="en-US" altLang="zh-CN" dirty="0"/>
              <a:t>/</a:t>
            </a:r>
            <a:r>
              <a:rPr lang="zh-CN" altLang="en-US" dirty="0"/>
              <a:t>近</a:t>
            </a:r>
            <a:endParaRPr lang="en-US" altLang="zh-CN" dirty="0"/>
          </a:p>
          <a:p>
            <a:pPr lvl="1"/>
            <a:r>
              <a:rPr lang="zh-CN" altLang="en-US" dirty="0"/>
              <a:t>聚类：把相似的数据点放到一起，定义距离来度量</a:t>
            </a:r>
          </a:p>
        </p:txBody>
      </p:sp>
      <p:pic>
        <p:nvPicPr>
          <p:cNvPr id="5" name="图片 4">
            <a:extLst>
              <a:ext uri="{FF2B5EF4-FFF2-40B4-BE49-F238E27FC236}">
                <a16:creationId xmlns:a16="http://schemas.microsoft.com/office/drawing/2014/main" id="{88A9FC2D-57C5-47E1-B612-1DF38B4C2698}"/>
              </a:ext>
            </a:extLst>
          </p:cNvPr>
          <p:cNvPicPr>
            <a:picLocks noChangeAspect="1"/>
          </p:cNvPicPr>
          <p:nvPr/>
        </p:nvPicPr>
        <p:blipFill rotWithShape="1">
          <a:blip r:embed="rId3">
            <a:extLst>
              <a:ext uri="{28A0092B-C50C-407E-A947-70E740481C1C}">
                <a14:useLocalDpi xmlns:a14="http://schemas.microsoft.com/office/drawing/2010/main" val="0"/>
              </a:ext>
            </a:extLst>
          </a:blip>
          <a:srcRect l="24445" t="21376" r="25714" b="13015"/>
          <a:stretch/>
        </p:blipFill>
        <p:spPr>
          <a:xfrm>
            <a:off x="1801753" y="3960369"/>
            <a:ext cx="3495962" cy="2835264"/>
          </a:xfrm>
          <a:prstGeom prst="rect">
            <a:avLst/>
          </a:prstGeom>
        </p:spPr>
      </p:pic>
      <p:pic>
        <p:nvPicPr>
          <p:cNvPr id="7" name="图片 6">
            <a:extLst>
              <a:ext uri="{FF2B5EF4-FFF2-40B4-BE49-F238E27FC236}">
                <a16:creationId xmlns:a16="http://schemas.microsoft.com/office/drawing/2014/main" id="{9C6BC216-0085-48A3-AEA5-95924BD0C841}"/>
              </a:ext>
            </a:extLst>
          </p:cNvPr>
          <p:cNvPicPr>
            <a:picLocks noChangeAspect="1"/>
          </p:cNvPicPr>
          <p:nvPr/>
        </p:nvPicPr>
        <p:blipFill rotWithShape="1">
          <a:blip r:embed="rId4">
            <a:extLst>
              <a:ext uri="{28A0092B-C50C-407E-A947-70E740481C1C}">
                <a14:useLocalDpi xmlns:a14="http://schemas.microsoft.com/office/drawing/2010/main" val="0"/>
              </a:ext>
            </a:extLst>
          </a:blip>
          <a:srcRect l="12222" t="6984" r="12540" b="6879"/>
          <a:stretch/>
        </p:blipFill>
        <p:spPr>
          <a:xfrm>
            <a:off x="6828907" y="3960368"/>
            <a:ext cx="3374636" cy="2897631"/>
          </a:xfrm>
          <a:prstGeom prst="rect">
            <a:avLst/>
          </a:prstGeom>
        </p:spPr>
      </p:pic>
    </p:spTree>
    <p:extLst>
      <p:ext uri="{BB962C8B-B14F-4D97-AF65-F5344CB8AC3E}">
        <p14:creationId xmlns:p14="http://schemas.microsoft.com/office/powerpoint/2010/main" val="9431680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2331</Words>
  <Application>Microsoft Office PowerPoint</Application>
  <PresentationFormat>Widescreen</PresentationFormat>
  <Paragraphs>280</Paragraphs>
  <Slides>30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华文中宋</vt:lpstr>
      <vt:lpstr>华文楷体</vt:lpstr>
      <vt:lpstr>等线</vt:lpstr>
      <vt:lpstr>等线 Light</vt:lpstr>
      <vt:lpstr>Arial</vt:lpstr>
      <vt:lpstr>Cambria Math</vt:lpstr>
      <vt:lpstr>Constantia</vt:lpstr>
      <vt:lpstr>Office 主题​​</vt:lpstr>
      <vt:lpstr>神经网络101</vt:lpstr>
      <vt:lpstr>Brain Storming Time!</vt:lpstr>
      <vt:lpstr>PowerPoint Presentation</vt:lpstr>
      <vt:lpstr>0 Distinguish the Concepts</vt:lpstr>
      <vt:lpstr>1 Machine Learning</vt:lpstr>
      <vt:lpstr>1.1 Fundamental Concepts</vt:lpstr>
      <vt:lpstr>1.2 Categories of ML</vt:lpstr>
      <vt:lpstr>1.2.1 Supervised Learning</vt:lpstr>
      <vt:lpstr>1.2.2 Unsupervised Learning </vt:lpstr>
      <vt:lpstr>1.2.3 Reinforcement Learning</vt:lpstr>
      <vt:lpstr>1.3.1 Loss Function for Regression</vt:lpstr>
      <vt:lpstr>1.3.2 Loss Function for Classification</vt:lpstr>
      <vt:lpstr>1.3.2 Loss Function for Classification</vt:lpstr>
      <vt:lpstr>1.4 Optimization</vt:lpstr>
      <vt:lpstr>1.5 Over-fitting Prevention</vt:lpstr>
      <vt:lpstr>1.5 Over-fitting Prevention</vt:lpstr>
      <vt:lpstr>1.5 Over-fitting Prevention</vt:lpstr>
      <vt:lpstr>1.6 Measurement Index</vt:lpstr>
      <vt:lpstr>1.6 Measurement Index</vt:lpstr>
      <vt:lpstr>2 Deep Learning </vt:lpstr>
      <vt:lpstr>2.1 Construct NN  2.1.1 A Single Neure</vt:lpstr>
      <vt:lpstr>2.1.1 A Single Neure</vt:lpstr>
      <vt:lpstr>2.1.2 Multi-layer Linear NN</vt:lpstr>
      <vt:lpstr>2.2 Forward</vt:lpstr>
      <vt:lpstr>2.3 Back Propagation</vt:lpstr>
      <vt:lpstr>2.3.1 Matric Coefficient Represent &amp; Calc</vt:lpstr>
      <vt:lpstr>2.3.2 Four Formulas</vt:lpstr>
      <vt:lpstr>2.4 Optimization Techniques</vt:lpstr>
      <vt:lpstr>路漫漫其修远兮</vt:lpstr>
      <vt:lpstr>If you want to take this 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 Matthew</dc:creator>
  <cp:lastModifiedBy>Ma Matthew</cp:lastModifiedBy>
  <cp:revision>122</cp:revision>
  <dcterms:created xsi:type="dcterms:W3CDTF">2020-12-02T12:13:58Z</dcterms:created>
  <dcterms:modified xsi:type="dcterms:W3CDTF">2020-12-05T06:02:08Z</dcterms:modified>
</cp:coreProperties>
</file>